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63" r:id="rId3"/>
    <p:sldId id="257" r:id="rId4"/>
    <p:sldId id="272" r:id="rId5"/>
    <p:sldId id="258" r:id="rId6"/>
    <p:sldId id="262" r:id="rId7"/>
    <p:sldId id="264" r:id="rId8"/>
    <p:sldId id="273" r:id="rId9"/>
    <p:sldId id="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1" autoAdjust="0"/>
    <p:restoredTop sz="94660"/>
  </p:normalViewPr>
  <p:slideViewPr>
    <p:cSldViewPr snapToGrid="0">
      <p:cViewPr varScale="1">
        <p:scale>
          <a:sx n="74" d="100"/>
          <a:sy n="74" d="100"/>
        </p:scale>
        <p:origin x="4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2843732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65093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2114225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793D309-6B34-4B0D-B8FA-E32D65E5A5FC}" type="datetimeFigureOut">
              <a:rPr lang="ru-RU" smtClean="0"/>
              <a:t>02.04.2020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1229804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793D309-6B34-4B0D-B8FA-E32D65E5A5FC}" type="datetimeFigureOut">
              <a:rPr lang="ru-RU" smtClean="0"/>
              <a:t>02.04.2020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3529045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3002562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1967474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1631973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793D309-6B34-4B0D-B8FA-E32D65E5A5FC}" type="datetimeFigureOut">
              <a:rPr lang="ru-RU" smtClean="0"/>
              <a:t>02.04.2020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1999279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793D309-6B34-4B0D-B8FA-E32D65E5A5FC}" type="datetimeFigureOut">
              <a:rPr lang="ru-RU" smtClean="0"/>
              <a:t>02.04.2020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1983626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747825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6232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2018009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3754689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3445198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1721798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793D309-6B34-4B0D-B8FA-E32D65E5A5FC}" type="datetimeFigureOut">
              <a:rPr lang="ru-RU" smtClean="0"/>
              <a:t>02.04.2020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831D3C-4385-4001-96D3-7FD49D318B41}" type="slidenum">
              <a:rPr lang="ru-RU" smtClean="0"/>
              <a:t>‹#›</a:t>
            </a:fld>
            <a:endParaRPr lang="ru-RU"/>
          </a:p>
        </p:txBody>
      </p:sp>
    </p:spTree>
    <p:extLst>
      <p:ext uri="{BB962C8B-B14F-4D97-AF65-F5344CB8AC3E}">
        <p14:creationId xmlns:p14="http://schemas.microsoft.com/office/powerpoint/2010/main" val="3201387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793D309-6B34-4B0D-B8FA-E32D65E5A5FC}" type="datetimeFigureOut">
              <a:rPr lang="ru-RU" smtClean="0"/>
              <a:t>02.04.2020</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1831D3C-4385-4001-96D3-7FD49D318B41}" type="slidenum">
              <a:rPr lang="ru-RU" smtClean="0"/>
              <a:t>‹#›</a:t>
            </a:fld>
            <a:endParaRPr lang="ru-RU"/>
          </a:p>
        </p:txBody>
      </p:sp>
    </p:spTree>
    <p:extLst>
      <p:ext uri="{BB962C8B-B14F-4D97-AF65-F5344CB8AC3E}">
        <p14:creationId xmlns:p14="http://schemas.microsoft.com/office/powerpoint/2010/main" val="3765883086"/>
      </p:ext>
    </p:extLst>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10267" y="1606680"/>
            <a:ext cx="7766936" cy="4035974"/>
          </a:xfrm>
        </p:spPr>
        <p:txBody>
          <a:bodyPr>
            <a:normAutofit/>
          </a:bodyPr>
          <a:lstStyle/>
          <a:p>
            <a:r>
              <a:rPr lang="kk-KZ" dirty="0"/>
              <a:t> </a:t>
            </a:r>
            <a:endParaRPr lang="ru-RU" dirty="0"/>
          </a:p>
        </p:txBody>
      </p:sp>
      <p:sp>
        <p:nvSpPr>
          <p:cNvPr id="6" name="Прямоугольник 5"/>
          <p:cNvSpPr/>
          <p:nvPr/>
        </p:nvSpPr>
        <p:spPr>
          <a:xfrm>
            <a:off x="708338" y="1400016"/>
            <a:ext cx="10586434" cy="4524315"/>
          </a:xfrm>
          <a:prstGeom prst="rect">
            <a:avLst/>
          </a:prstGeom>
        </p:spPr>
        <p:txBody>
          <a:bodyPr wrap="square">
            <a:spAutoFit/>
          </a:bodyPr>
          <a:lstStyle/>
          <a:p>
            <a:pPr algn="ctr">
              <a:spcAft>
                <a:spcPts val="0"/>
              </a:spcAft>
            </a:pPr>
            <a:r>
              <a:rPr lang="kk-KZ" sz="3600" u="sng" dirty="0" smtClean="0">
                <a:latin typeface="Times New Roman" panose="02020603050405020304" pitchFamily="18" charset="0"/>
                <a:ea typeface="Times New Roman" panose="02020603050405020304" pitchFamily="18" charset="0"/>
              </a:rPr>
              <a:t>Дәріс тақырыбы:</a:t>
            </a:r>
            <a:endParaRPr lang="ru-RU" sz="3600" u="sng" dirty="0">
              <a:latin typeface="Times New Roman" panose="02020603050405020304" pitchFamily="18" charset="0"/>
              <a:ea typeface="Times New Roman" panose="02020603050405020304" pitchFamily="18" charset="0"/>
            </a:endParaRPr>
          </a:p>
          <a:p>
            <a:pPr>
              <a:spcAft>
                <a:spcPts val="0"/>
              </a:spcAft>
            </a:pPr>
            <a:r>
              <a:rPr lang="kk-KZ" sz="3600" dirty="0">
                <a:latin typeface="Times New Roman" panose="02020603050405020304" pitchFamily="18" charset="0"/>
                <a:ea typeface="Times New Roman" panose="02020603050405020304" pitchFamily="18" charset="0"/>
              </a:rPr>
              <a:t> </a:t>
            </a:r>
            <a:endParaRPr lang="ru-RU" sz="3600" dirty="0">
              <a:latin typeface="Times New Roman" panose="02020603050405020304" pitchFamily="18" charset="0"/>
              <a:ea typeface="Times New Roman" panose="02020603050405020304" pitchFamily="18" charset="0"/>
            </a:endParaRPr>
          </a:p>
          <a:p>
            <a:pPr algn="ctr">
              <a:spcAft>
                <a:spcPts val="0"/>
              </a:spcAft>
            </a:pPr>
            <a:r>
              <a:rPr lang="kk-KZ" sz="3600" b="1" i="1" u="sng" dirty="0" smtClean="0">
                <a:solidFill>
                  <a:srgbClr val="FF0000"/>
                </a:solidFill>
                <a:latin typeface="Times New Roman" panose="02020603050405020304" pitchFamily="18" charset="0"/>
                <a:ea typeface="Times New Roman" panose="02020603050405020304" pitchFamily="18" charset="0"/>
              </a:rPr>
              <a:t>Құрылыс </a:t>
            </a:r>
            <a:r>
              <a:rPr lang="kk-KZ" sz="3600" b="1" i="1" u="sng" dirty="0">
                <a:solidFill>
                  <a:srgbClr val="FF0000"/>
                </a:solidFill>
                <a:latin typeface="Times New Roman" panose="02020603050405020304" pitchFamily="18" charset="0"/>
                <a:ea typeface="Times New Roman" panose="02020603050405020304" pitchFamily="18" charset="0"/>
              </a:rPr>
              <a:t>жұмыстарының  көлемін  есептеудің </a:t>
            </a:r>
            <a:endParaRPr lang="ru-RU" sz="3600" b="1" i="1" u="sng" dirty="0">
              <a:solidFill>
                <a:srgbClr val="FF0000"/>
              </a:solidFill>
              <a:latin typeface="Times New Roman" panose="02020603050405020304" pitchFamily="18" charset="0"/>
              <a:ea typeface="Times New Roman" panose="02020603050405020304" pitchFamily="18" charset="0"/>
            </a:endParaRPr>
          </a:p>
          <a:p>
            <a:pPr algn="ctr">
              <a:spcAft>
                <a:spcPts val="0"/>
              </a:spcAft>
            </a:pPr>
            <a:r>
              <a:rPr lang="ru-RU" sz="3600" b="1" i="1" u="sng" dirty="0" err="1">
                <a:solidFill>
                  <a:srgbClr val="FF0000"/>
                </a:solidFill>
                <a:latin typeface="Times New Roman" panose="02020603050405020304" pitchFamily="18" charset="0"/>
                <a:ea typeface="Times New Roman" panose="02020603050405020304" pitchFamily="18" charset="0"/>
              </a:rPr>
              <a:t>ереже</a:t>
            </a:r>
            <a:r>
              <a:rPr lang="kk-KZ" sz="3600" b="1" i="1" u="sng" dirty="0">
                <a:solidFill>
                  <a:srgbClr val="FF0000"/>
                </a:solidFill>
                <a:latin typeface="Times New Roman" panose="02020603050405020304" pitchFamily="18" charset="0"/>
                <a:ea typeface="Times New Roman" panose="02020603050405020304" pitchFamily="18" charset="0"/>
              </a:rPr>
              <a:t>лері</a:t>
            </a:r>
            <a:r>
              <a:rPr lang="ru-RU" sz="3600" b="1" i="1" u="sng" dirty="0">
                <a:solidFill>
                  <a:srgbClr val="FF0000"/>
                </a:solidFill>
                <a:latin typeface="Times New Roman" panose="02020603050405020304" pitchFamily="18" charset="0"/>
                <a:ea typeface="Times New Roman" panose="02020603050405020304" pitchFamily="18" charset="0"/>
              </a:rPr>
              <a:t> мен </a:t>
            </a:r>
            <a:r>
              <a:rPr lang="ru-RU" sz="3600" b="1" i="1" u="sng" dirty="0" err="1" smtClean="0">
                <a:solidFill>
                  <a:srgbClr val="FF0000"/>
                </a:solidFill>
                <a:latin typeface="Times New Roman" panose="02020603050405020304" pitchFamily="18" charset="0"/>
                <a:ea typeface="Times New Roman" panose="02020603050405020304" pitchFamily="18" charset="0"/>
              </a:rPr>
              <a:t>әдістері</a:t>
            </a:r>
            <a:endParaRPr lang="ru-RU" sz="3600" b="1" i="1" u="sng" dirty="0" smtClean="0">
              <a:solidFill>
                <a:srgbClr val="FF0000"/>
              </a:solidFill>
              <a:latin typeface="Times New Roman" panose="02020603050405020304" pitchFamily="18" charset="0"/>
              <a:ea typeface="Times New Roman" panose="02020603050405020304" pitchFamily="18" charset="0"/>
            </a:endParaRPr>
          </a:p>
          <a:p>
            <a:pPr algn="r">
              <a:spcAft>
                <a:spcPts val="0"/>
              </a:spcAft>
            </a:pPr>
            <a:endParaRPr lang="kk-KZ" sz="3600" dirty="0" smtClean="0">
              <a:effectLst/>
              <a:latin typeface="Times New Roman" panose="02020603050405020304" pitchFamily="18" charset="0"/>
              <a:ea typeface="Times New Roman" panose="02020603050405020304" pitchFamily="18" charset="0"/>
            </a:endParaRPr>
          </a:p>
          <a:p>
            <a:pPr algn="r">
              <a:spcAft>
                <a:spcPts val="0"/>
              </a:spcAft>
            </a:pPr>
            <a:endParaRPr lang="kk-KZ" sz="3600" dirty="0">
              <a:latin typeface="Times New Roman" panose="02020603050405020304" pitchFamily="18" charset="0"/>
              <a:ea typeface="Times New Roman" panose="02020603050405020304" pitchFamily="18" charset="0"/>
            </a:endParaRPr>
          </a:p>
          <a:p>
            <a:pPr algn="r">
              <a:spcAft>
                <a:spcPts val="0"/>
              </a:spcAft>
            </a:pPr>
            <a:r>
              <a:rPr lang="kk-KZ" sz="3600" dirty="0" smtClean="0">
                <a:effectLst/>
                <a:latin typeface="Times New Roman" panose="02020603050405020304" pitchFamily="18" charset="0"/>
                <a:ea typeface="Times New Roman" panose="02020603050405020304" pitchFamily="18" charset="0"/>
              </a:rPr>
              <a:t>Дәріскер: Сагидолдина А.Ж.</a:t>
            </a:r>
          </a:p>
          <a:p>
            <a:pPr algn="r">
              <a:spcAft>
                <a:spcPts val="0"/>
              </a:spcAft>
            </a:pPr>
            <a:r>
              <a:rPr lang="kk-KZ" sz="3600" dirty="0" smtClean="0">
                <a:latin typeface="Times New Roman" panose="02020603050405020304" pitchFamily="18" charset="0"/>
                <a:ea typeface="Times New Roman" panose="02020603050405020304" pitchFamily="18" charset="0"/>
              </a:rPr>
              <a:t>БжКмектебі</a:t>
            </a:r>
            <a:endParaRPr lang="ru-RU"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0217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93152" y="1329910"/>
            <a:ext cx="8946541" cy="5975130"/>
          </a:xfrm>
        </p:spPr>
        <p:txBody>
          <a:bodyPr/>
          <a:lstStyle/>
          <a:p>
            <a:pPr marL="0" indent="0">
              <a:spcAft>
                <a:spcPts val="0"/>
              </a:spcAft>
              <a:buNone/>
            </a:pPr>
            <a:endParaRPr lang="ru-RU" sz="1800" dirty="0">
              <a:latin typeface="Times New Roman" panose="02020603050405020304" pitchFamily="18" charset="0"/>
              <a:ea typeface="Times New Roman" panose="02020603050405020304" pitchFamily="18" charset="0"/>
            </a:endParaRPr>
          </a:p>
          <a:p>
            <a:pPr marL="0" indent="0" algn="ctr">
              <a:spcAft>
                <a:spcPts val="0"/>
              </a:spcAft>
              <a:buNone/>
            </a:pPr>
            <a:r>
              <a:rPr lang="kk-KZ" sz="3600" b="1" i="1" u="sng" dirty="0" smtClean="0">
                <a:solidFill>
                  <a:srgbClr val="FF0000"/>
                </a:solidFill>
                <a:latin typeface="Times New Roman" panose="02020603050405020304" pitchFamily="18" charset="0"/>
                <a:ea typeface="Times New Roman" panose="02020603050405020304" pitchFamily="18" charset="0"/>
              </a:rPr>
              <a:t>Қарастырылатын сұрақтар:</a:t>
            </a:r>
            <a:endParaRPr lang="ru-RU" sz="3600" b="1" i="1" u="sng" dirty="0">
              <a:solidFill>
                <a:srgbClr val="FF0000"/>
              </a:solidFill>
              <a:latin typeface="Times New Roman" panose="02020603050405020304" pitchFamily="18" charset="0"/>
              <a:ea typeface="Times New Roman" panose="02020603050405020304" pitchFamily="18" charset="0"/>
            </a:endParaRPr>
          </a:p>
          <a:p>
            <a:pPr marL="0" lvl="0" indent="0">
              <a:spcAft>
                <a:spcPts val="0"/>
              </a:spcAft>
              <a:buNone/>
              <a:tabLst>
                <a:tab pos="457200" algn="l"/>
                <a:tab pos="685800" algn="l"/>
              </a:tabLst>
            </a:pPr>
            <a:r>
              <a:rPr lang="kk-KZ" sz="3600" dirty="0" smtClean="0">
                <a:latin typeface="Times New Roman" panose="02020603050405020304" pitchFamily="18" charset="0"/>
                <a:ea typeface="Times New Roman" panose="02020603050405020304" pitchFamily="18" charset="0"/>
              </a:rPr>
              <a:t>	Жұмыс </a:t>
            </a:r>
            <a:r>
              <a:rPr lang="kk-KZ" sz="3600" dirty="0">
                <a:latin typeface="Times New Roman" panose="02020603050405020304" pitchFamily="18" charset="0"/>
                <a:ea typeface="Times New Roman" panose="02020603050405020304" pitchFamily="18" charset="0"/>
              </a:rPr>
              <a:t>көлемін есептеуге қойылатын жалпы талаптар</a:t>
            </a:r>
            <a:endParaRPr lang="ru-RU" sz="3600" dirty="0">
              <a:latin typeface="Times New Roman" panose="02020603050405020304" pitchFamily="18" charset="0"/>
              <a:ea typeface="Times New Roman" panose="02020603050405020304" pitchFamily="18" charset="0"/>
            </a:endParaRPr>
          </a:p>
          <a:p>
            <a:pPr marL="0" lvl="0" indent="0">
              <a:spcAft>
                <a:spcPts val="0"/>
              </a:spcAft>
              <a:buNone/>
              <a:tabLst>
                <a:tab pos="457200" algn="l"/>
                <a:tab pos="685800" algn="l"/>
              </a:tabLst>
            </a:pPr>
            <a:r>
              <a:rPr lang="kk-KZ" sz="3600" dirty="0" smtClean="0">
                <a:latin typeface="Times New Roman" panose="02020603050405020304" pitchFamily="18" charset="0"/>
                <a:ea typeface="Times New Roman" panose="02020603050405020304" pitchFamily="18" charset="0"/>
              </a:rPr>
              <a:t>	</a:t>
            </a:r>
            <a:r>
              <a:rPr lang="en-US" sz="3600" dirty="0" err="1" smtClean="0">
                <a:latin typeface="Times New Roman" panose="02020603050405020304" pitchFamily="18" charset="0"/>
                <a:ea typeface="Times New Roman" panose="02020603050405020304" pitchFamily="18" charset="0"/>
              </a:rPr>
              <a:t>Жұмыстар</a:t>
            </a:r>
            <a:r>
              <a:rPr lang="en-US" sz="3600" dirty="0" smtClean="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көлемін</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есептеуді</a:t>
            </a:r>
            <a:r>
              <a:rPr lang="en-US" sz="3600" dirty="0">
                <a:latin typeface="Times New Roman" panose="02020603050405020304" pitchFamily="18" charset="0"/>
                <a:ea typeface="Times New Roman" panose="02020603050405020304" pitchFamily="18" charset="0"/>
              </a:rPr>
              <a:t> </a:t>
            </a:r>
            <a:r>
              <a:rPr lang="en-US" sz="3600" dirty="0" err="1">
                <a:latin typeface="Times New Roman" panose="02020603050405020304" pitchFamily="18" charset="0"/>
                <a:ea typeface="Times New Roman" panose="02020603050405020304" pitchFamily="18" charset="0"/>
              </a:rPr>
              <a:t>жүргізудің</a:t>
            </a:r>
            <a:r>
              <a:rPr lang="en-US" sz="3600" dirty="0">
                <a:latin typeface="Times New Roman" panose="02020603050405020304" pitchFamily="18" charset="0"/>
                <a:ea typeface="Times New Roman" panose="02020603050405020304" pitchFamily="18" charset="0"/>
              </a:rPr>
              <a:t> </a:t>
            </a:r>
            <a:r>
              <a:rPr lang="en-US" sz="3600" dirty="0" err="1" smtClean="0">
                <a:latin typeface="Times New Roman" panose="02020603050405020304" pitchFamily="18" charset="0"/>
                <a:ea typeface="Times New Roman" panose="02020603050405020304" pitchFamily="18" charset="0"/>
              </a:rPr>
              <a:t>әдістемесі</a:t>
            </a:r>
            <a:endParaRPr lang="ru-RU" sz="3600" dirty="0">
              <a:latin typeface="Times New Roman" panose="02020603050405020304" pitchFamily="18" charset="0"/>
              <a:ea typeface="Times New Roman" panose="02020603050405020304" pitchFamily="18" charset="0"/>
            </a:endParaRPr>
          </a:p>
        </p:txBody>
      </p:sp>
      <p:sp>
        <p:nvSpPr>
          <p:cNvPr id="2" name="Стрелка вправо 1"/>
          <p:cNvSpPr/>
          <p:nvPr/>
        </p:nvSpPr>
        <p:spPr>
          <a:xfrm>
            <a:off x="603948" y="253713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право 3"/>
          <p:cNvSpPr/>
          <p:nvPr/>
        </p:nvSpPr>
        <p:spPr>
          <a:xfrm>
            <a:off x="603948" y="374436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87642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325120" y="132080"/>
            <a:ext cx="11562079" cy="6654799"/>
          </a:xfrm>
        </p:spPr>
        <p:txBody>
          <a:bodyPr>
            <a:normAutofit/>
          </a:bodyPr>
          <a:lstStyle/>
          <a:p>
            <a:pPr lvl="1"/>
            <a:r>
              <a:rPr lang="en-US" sz="3000" b="1" dirty="0" err="1">
                <a:latin typeface="Times New Roman" panose="02020603050405020304" pitchFamily="18" charset="0"/>
                <a:cs typeface="Times New Roman" panose="02020603050405020304" pitchFamily="18" charset="0"/>
              </a:rPr>
              <a:t>Жұмыс</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көлемін</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есептеуге</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қойылатын</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жалпы</a:t>
            </a:r>
            <a:r>
              <a:rPr lang="en-US" sz="3000" b="1" dirty="0">
                <a:latin typeface="Times New Roman" panose="02020603050405020304" pitchFamily="18" charset="0"/>
                <a:cs typeface="Times New Roman" panose="02020603050405020304" pitchFamily="18" charset="0"/>
              </a:rPr>
              <a:t> </a:t>
            </a:r>
            <a:r>
              <a:rPr lang="en-US" sz="3000" b="1" dirty="0" err="1" smtClean="0">
                <a:latin typeface="Times New Roman" panose="02020603050405020304" pitchFamily="18" charset="0"/>
                <a:cs typeface="Times New Roman" panose="02020603050405020304" pitchFamily="18" charset="0"/>
              </a:rPr>
              <a:t>талаптар</a:t>
            </a:r>
            <a:r>
              <a:rPr lang="kk-KZ" dirty="0">
                <a:latin typeface="Times New Roman" panose="02020603050405020304" pitchFamily="18" charset="0"/>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   </a:t>
            </a:r>
            <a:endParaRPr lang="kk-KZ" sz="2400" dirty="0" smtClean="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	</a:t>
            </a:r>
            <a:r>
              <a:rPr lang="kk-KZ" sz="2400" b="1" i="1" u="sng" dirty="0" smtClean="0">
                <a:solidFill>
                  <a:srgbClr val="FF0000"/>
                </a:solidFill>
                <a:latin typeface="Times New Roman" panose="02020603050405020304" pitchFamily="18" charset="0"/>
                <a:cs typeface="Times New Roman" panose="02020603050405020304" pitchFamily="18" charset="0"/>
              </a:rPr>
              <a:t>Смета</a:t>
            </a:r>
            <a:r>
              <a:rPr lang="kk-KZ" sz="2400" dirty="0" smtClean="0">
                <a:latin typeface="Times New Roman" panose="02020603050405020304" pitchFamily="18" charset="0"/>
                <a:cs typeface="Times New Roman" panose="02020603050405020304" pitchFamily="18" charset="0"/>
              </a:rPr>
              <a:t>-бұл </a:t>
            </a:r>
            <a:r>
              <a:rPr lang="kk-KZ" sz="2400" dirty="0">
                <a:latin typeface="Times New Roman" panose="02020603050405020304" pitchFamily="18" charset="0"/>
                <a:cs typeface="Times New Roman" panose="02020603050405020304" pitchFamily="18" charset="0"/>
              </a:rPr>
              <a:t>құрылыс процесінде орындалатын жұмыстардың есептелген бөлігі. Бұл үшін сметаны жасаудың негізгі және бірінші бөлімі болып табылатын жұмыс көлемінің есебі орындалады. </a:t>
            </a:r>
            <a:endParaRPr lang="ru-RU"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	</a:t>
            </a:r>
            <a:r>
              <a:rPr lang="kk-KZ" sz="2400" b="1" i="1" u="sng" dirty="0" smtClean="0">
                <a:solidFill>
                  <a:srgbClr val="FF0000"/>
                </a:solidFill>
                <a:latin typeface="Times New Roman" panose="02020603050405020304" pitchFamily="18" charset="0"/>
                <a:cs typeface="Times New Roman" panose="02020603050405020304" pitchFamily="18" charset="0"/>
              </a:rPr>
              <a:t>Жұмыс </a:t>
            </a:r>
            <a:r>
              <a:rPr lang="kk-KZ" sz="2400" b="1" i="1" u="sng" dirty="0">
                <a:solidFill>
                  <a:srgbClr val="FF0000"/>
                </a:solidFill>
                <a:latin typeface="Times New Roman" panose="02020603050405020304" pitchFamily="18" charset="0"/>
                <a:cs typeface="Times New Roman" panose="02020603050405020304" pitchFamily="18" charset="0"/>
              </a:rPr>
              <a:t>көлемінің тізбесі </a:t>
            </a:r>
            <a:r>
              <a:rPr lang="kk-KZ" sz="2400" dirty="0">
                <a:latin typeface="Times New Roman" panose="02020603050405020304" pitchFamily="18" charset="0"/>
                <a:cs typeface="Times New Roman" panose="02020603050405020304" pitchFamily="18" charset="0"/>
              </a:rPr>
              <a:t>жұмыстарының қысқаша сипаттамасы мен  олардың мөлшерін есептеу формуласынан тұрады. </a:t>
            </a:r>
            <a:endParaRPr lang="ru-RU"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	</a:t>
            </a:r>
            <a:r>
              <a:rPr lang="kk-KZ" sz="2400" u="sng" dirty="0" smtClean="0">
                <a:solidFill>
                  <a:srgbClr val="FF0000"/>
                </a:solidFill>
                <a:latin typeface="Times New Roman" panose="02020603050405020304" pitchFamily="18" charset="0"/>
                <a:cs typeface="Times New Roman" panose="02020603050405020304" pitchFamily="18" charset="0"/>
              </a:rPr>
              <a:t>Жұмыс </a:t>
            </a:r>
            <a:r>
              <a:rPr lang="kk-KZ" sz="2400" u="sng" dirty="0">
                <a:solidFill>
                  <a:srgbClr val="FF0000"/>
                </a:solidFill>
                <a:latin typeface="Times New Roman" panose="02020603050405020304" pitchFamily="18" charset="0"/>
                <a:cs typeface="Times New Roman" panose="02020603050405020304" pitchFamily="18" charset="0"/>
              </a:rPr>
              <a:t>көлемінің тізбесі </a:t>
            </a:r>
            <a:r>
              <a:rPr lang="kk-KZ" sz="2400" dirty="0">
                <a:latin typeface="Times New Roman" panose="02020603050405020304" pitchFamily="18" charset="0"/>
                <a:cs typeface="Times New Roman" panose="02020603050405020304" pitchFamily="18" charset="0"/>
              </a:rPr>
              <a:t>көрсетілген сызбаларға, спецификациялар мен басқада нұсқаулармен бекітіледі. Жобалық материалдарға, толығымен біткен, тексерілген және жинақталған құрамына қарап құрастырылады.</a:t>
            </a:r>
            <a:endParaRPr lang="ru-RU"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	</a:t>
            </a:r>
            <a:r>
              <a:rPr lang="kk-KZ" sz="2400" u="sng" dirty="0" smtClean="0">
                <a:solidFill>
                  <a:srgbClr val="FF0000"/>
                </a:solidFill>
                <a:latin typeface="Times New Roman" panose="02020603050405020304" pitchFamily="18" charset="0"/>
                <a:cs typeface="Times New Roman" panose="02020603050405020304" pitchFamily="18" charset="0"/>
              </a:rPr>
              <a:t>Жұмыстардың  </a:t>
            </a:r>
            <a:r>
              <a:rPr lang="kk-KZ" sz="2400" u="sng" dirty="0">
                <a:solidFill>
                  <a:srgbClr val="FF0000"/>
                </a:solidFill>
                <a:latin typeface="Times New Roman" panose="02020603050405020304" pitchFamily="18" charset="0"/>
                <a:cs typeface="Times New Roman" panose="02020603050405020304" pitchFamily="18" charset="0"/>
              </a:rPr>
              <a:t>номенклатурасы</a:t>
            </a:r>
            <a:r>
              <a:rPr lang="kk-KZ" sz="2400" dirty="0">
                <a:latin typeface="Times New Roman" panose="02020603050405020304" pitchFamily="18" charset="0"/>
                <a:cs typeface="Times New Roman" panose="02020603050405020304" pitchFamily="18" charset="0"/>
              </a:rPr>
              <a:t>, олардың сипаттамасы мен  өлшем бірліктері қолданылатын сметалық нормаларға сәйкес болуы тиіс. </a:t>
            </a:r>
            <a:endParaRPr lang="ru-RU" sz="2400" dirty="0">
              <a:latin typeface="Times New Roman" panose="02020603050405020304" pitchFamily="18" charset="0"/>
              <a:cs typeface="Times New Roman" panose="02020603050405020304" pitchFamily="18" charset="0"/>
            </a:endParaRPr>
          </a:p>
          <a:p>
            <a:pPr marL="0" indent="0">
              <a:buNone/>
            </a:pPr>
            <a:r>
              <a:rPr lang="kk-KZ"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126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4248" y="759854"/>
            <a:ext cx="9723549" cy="5488545"/>
          </a:xfrm>
        </p:spPr>
        <p:txBody>
          <a:bodyPr>
            <a:normAutofit fontScale="92500" lnSpcReduction="20000"/>
          </a:bodyPr>
          <a:lstStyle/>
          <a:p>
            <a:pPr marL="0" lvl="0" indent="0">
              <a:buClr>
                <a:srgbClr val="1E5155">
                  <a:lumMod val="40000"/>
                  <a:lumOff val="60000"/>
                </a:srgbClr>
              </a:buClr>
              <a:buNone/>
            </a:pPr>
            <a:r>
              <a:rPr lang="kk-KZ" dirty="0" smtClean="0">
                <a:solidFill>
                  <a:prstClr val="white"/>
                </a:solidFill>
                <a:latin typeface="Times New Roman" panose="02020603050405020304" pitchFamily="18" charset="0"/>
                <a:cs typeface="Times New Roman" panose="02020603050405020304" pitchFamily="18" charset="0"/>
              </a:rPr>
              <a:t>	</a:t>
            </a:r>
            <a:r>
              <a:rPr lang="kk-KZ" sz="2400" dirty="0" smtClean="0">
                <a:solidFill>
                  <a:prstClr val="white"/>
                </a:solidFill>
                <a:latin typeface="Times New Roman" panose="02020603050405020304" pitchFamily="18" charset="0"/>
                <a:cs typeface="Times New Roman" panose="02020603050405020304" pitchFamily="18" charset="0"/>
              </a:rPr>
              <a:t>Жұмыс </a:t>
            </a:r>
            <a:r>
              <a:rPr lang="kk-KZ" sz="2400" dirty="0">
                <a:solidFill>
                  <a:prstClr val="white"/>
                </a:solidFill>
                <a:latin typeface="Times New Roman" panose="02020603050405020304" pitchFamily="18" charset="0"/>
                <a:cs typeface="Times New Roman" panose="02020603050405020304" pitchFamily="18" charset="0"/>
              </a:rPr>
              <a:t>көлемінің есебі ҚМжЕ-де бектілген қолданыстағы бар жұмыс көлемдерін есептеу ережелері бойынша орындалуы керек, бұның негізінде ҚМжБ құрастырылған. Ең тиімдісі жұмыс көлемін тиімді тәсілмен анықтау болып табылады.  </a:t>
            </a:r>
            <a:endParaRPr lang="ru-RU" sz="2400" dirty="0">
              <a:solidFill>
                <a:prstClr val="white"/>
              </a:solidFill>
              <a:latin typeface="Times New Roman" panose="02020603050405020304" pitchFamily="18" charset="0"/>
              <a:cs typeface="Times New Roman" panose="02020603050405020304" pitchFamily="18" charset="0"/>
            </a:endParaRPr>
          </a:p>
          <a:p>
            <a:pPr marL="0" lvl="0" indent="0">
              <a:buClr>
                <a:srgbClr val="1E5155">
                  <a:lumMod val="40000"/>
                  <a:lumOff val="60000"/>
                </a:srgbClr>
              </a:buClr>
              <a:buNone/>
            </a:pPr>
            <a:r>
              <a:rPr lang="kk-KZ" sz="2400" dirty="0" smtClean="0">
                <a:solidFill>
                  <a:prstClr val="white"/>
                </a:solidFill>
                <a:latin typeface="Times New Roman" panose="02020603050405020304" pitchFamily="18" charset="0"/>
                <a:cs typeface="Times New Roman" panose="02020603050405020304" pitchFamily="18" charset="0"/>
              </a:rPr>
              <a:t>	  </a:t>
            </a:r>
            <a:r>
              <a:rPr lang="kk-KZ" sz="2400" dirty="0">
                <a:solidFill>
                  <a:prstClr val="white"/>
                </a:solidFill>
                <a:latin typeface="Times New Roman" panose="02020603050405020304" pitchFamily="18" charset="0"/>
                <a:cs typeface="Times New Roman" panose="02020603050405020304" pitchFamily="18" charset="0"/>
              </a:rPr>
              <a:t>Көптеген жұмыстардың түрлерінің сметалық құны, конструкциялар мен жабдықтар элементерінің сметалық құны екі өзгеше бөлек позициядан тұрады: монтаждаудың сметалық құнынан; материалдар мен жабдықтардың, бұйымдардың құнынан. </a:t>
            </a:r>
            <a:endParaRPr lang="ru-RU" sz="2400" dirty="0">
              <a:solidFill>
                <a:prstClr val="white"/>
              </a:solidFill>
              <a:latin typeface="Times New Roman" panose="02020603050405020304" pitchFamily="18" charset="0"/>
              <a:cs typeface="Times New Roman" panose="02020603050405020304" pitchFamily="18" charset="0"/>
            </a:endParaRPr>
          </a:p>
          <a:p>
            <a:pPr marL="0" lvl="0" indent="0">
              <a:buClr>
                <a:srgbClr val="1E5155">
                  <a:lumMod val="40000"/>
                  <a:lumOff val="60000"/>
                </a:srgbClr>
              </a:buClr>
              <a:buNone/>
            </a:pPr>
            <a:r>
              <a:rPr lang="kk-KZ" sz="2400" dirty="0">
                <a:solidFill>
                  <a:prstClr val="white"/>
                </a:solidFill>
                <a:latin typeface="Times New Roman" panose="02020603050405020304" pitchFamily="18" charset="0"/>
                <a:cs typeface="Times New Roman" panose="02020603050405020304" pitchFamily="18" charset="0"/>
              </a:rPr>
              <a:t>  </a:t>
            </a:r>
            <a:r>
              <a:rPr lang="kk-KZ" sz="2400" dirty="0" smtClean="0">
                <a:solidFill>
                  <a:prstClr val="white"/>
                </a:solidFill>
                <a:latin typeface="Times New Roman" panose="02020603050405020304" pitchFamily="18" charset="0"/>
                <a:cs typeface="Times New Roman" panose="02020603050405020304" pitchFamily="18" charset="0"/>
              </a:rPr>
              <a:t>	Оған </a:t>
            </a:r>
            <a:r>
              <a:rPr lang="kk-KZ" sz="2400" dirty="0">
                <a:solidFill>
                  <a:prstClr val="white"/>
                </a:solidFill>
                <a:latin typeface="Times New Roman" panose="02020603050405020304" pitchFamily="18" charset="0"/>
                <a:cs typeface="Times New Roman" panose="02020603050405020304" pitchFamily="18" charset="0"/>
              </a:rPr>
              <a:t>кіретіңдер: құрастырмалы темірбетон  конструкциялар, металл конструкциялары, электр монтаждау жұмыстары, ағаш конструкцияларының жеке түрлері, санитарлы – техникалық жұмыстардың кейбір түрлері, құрылғылар және т.с.с. </a:t>
            </a:r>
            <a:r>
              <a:rPr lang="kk-KZ" sz="2400" dirty="0" smtClean="0">
                <a:solidFill>
                  <a:prstClr val="white"/>
                </a:solidFill>
                <a:latin typeface="Times New Roman" panose="02020603050405020304" pitchFamily="18" charset="0"/>
                <a:cs typeface="Times New Roman" panose="02020603050405020304" pitchFamily="18" charset="0"/>
              </a:rPr>
              <a:t>	</a:t>
            </a:r>
          </a:p>
          <a:p>
            <a:pPr marL="0" lvl="0" indent="0">
              <a:buClr>
                <a:srgbClr val="1E5155">
                  <a:lumMod val="40000"/>
                  <a:lumOff val="60000"/>
                </a:srgbClr>
              </a:buClr>
              <a:buNone/>
            </a:pPr>
            <a:r>
              <a:rPr lang="kk-KZ" sz="2400" dirty="0">
                <a:solidFill>
                  <a:prstClr val="white"/>
                </a:solidFill>
                <a:latin typeface="Times New Roman" panose="02020603050405020304" pitchFamily="18" charset="0"/>
                <a:cs typeface="Times New Roman" panose="02020603050405020304" pitchFamily="18" charset="0"/>
              </a:rPr>
              <a:t>	</a:t>
            </a:r>
            <a:r>
              <a:rPr lang="kk-KZ" sz="2400" dirty="0" smtClean="0">
                <a:solidFill>
                  <a:prstClr val="white"/>
                </a:solidFill>
                <a:latin typeface="Times New Roman" panose="02020603050405020304" pitchFamily="18" charset="0"/>
                <a:cs typeface="Times New Roman" panose="02020603050405020304" pitchFamily="18" charset="0"/>
              </a:rPr>
              <a:t>Бұл </a:t>
            </a:r>
            <a:r>
              <a:rPr lang="kk-KZ" sz="2400" dirty="0">
                <a:solidFill>
                  <a:prstClr val="white"/>
                </a:solidFill>
                <a:latin typeface="Times New Roman" panose="02020603050405020304" pitchFamily="18" charset="0"/>
                <a:cs typeface="Times New Roman" panose="02020603050405020304" pitchFamily="18" charset="0"/>
              </a:rPr>
              <a:t>жағдайларда конструкцияларды монтаждау бөлімінде жұмыстар көлемінің есебі сметалық нормалар мен бағаларға сәйкес болуы қажет, ал бағада көрсетілмеген, материалдар мен жабдықтардың, бұйымдардың сипаттамалар мен өлшеуіштер бөлігінде- көтерме баға мен қолданыстағы сметалық бағаларға сәйкестендіріледі. </a:t>
            </a:r>
            <a:endParaRPr lang="ru-RU" sz="2400" dirty="0">
              <a:solidFill>
                <a:prstClr val="white"/>
              </a:solidFill>
              <a:latin typeface="Times New Roman" panose="02020603050405020304" pitchFamily="18" charset="0"/>
              <a:cs typeface="Times New Roman" panose="02020603050405020304" pitchFamily="18" charset="0"/>
            </a:endParaRPr>
          </a:p>
          <a:p>
            <a:pPr lvl="0">
              <a:buClr>
                <a:srgbClr val="1E5155">
                  <a:lumMod val="40000"/>
                  <a:lumOff val="60000"/>
                </a:srgbClr>
              </a:buClr>
            </a:pPr>
            <a:endParaRPr lang="ru-RU" sz="1900" dirty="0">
              <a:solidFill>
                <a:prstClr val="white"/>
              </a:solidFill>
            </a:endParaRPr>
          </a:p>
          <a:p>
            <a:endParaRPr lang="ru-RU" dirty="0"/>
          </a:p>
        </p:txBody>
      </p:sp>
      <p:sp>
        <p:nvSpPr>
          <p:cNvPr id="4" name="Стрелка вправо 3"/>
          <p:cNvSpPr/>
          <p:nvPr/>
        </p:nvSpPr>
        <p:spPr>
          <a:xfrm>
            <a:off x="335044" y="66970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437882" y="186743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335044" y="306517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a:off x="373488" y="426290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0408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0240" y="283430"/>
            <a:ext cx="8831297" cy="5975130"/>
          </a:xfrm>
        </p:spPr>
        <p:txBody>
          <a:bodyPr>
            <a:normAutofit/>
          </a:bodyPr>
          <a:lstStyle/>
          <a:p>
            <a:pPr marL="0" indent="0">
              <a:buNone/>
            </a:pPr>
            <a:r>
              <a:rPr lang="ru-RU" dirty="0"/>
              <a:t> </a:t>
            </a:r>
          </a:p>
        </p:txBody>
      </p:sp>
      <p:sp>
        <p:nvSpPr>
          <p:cNvPr id="12" name="Прямоугольник 11"/>
          <p:cNvSpPr/>
          <p:nvPr/>
        </p:nvSpPr>
        <p:spPr>
          <a:xfrm>
            <a:off x="568960" y="508000"/>
            <a:ext cx="10810240" cy="3785652"/>
          </a:xfrm>
          <a:prstGeom prst="rect">
            <a:avLst/>
          </a:prstGeom>
        </p:spPr>
        <p:txBody>
          <a:bodyPr wrap="square">
            <a:spAutoFit/>
          </a:bodyPr>
          <a:lstStyle/>
          <a:p>
            <a:pPr marL="742950" lvl="1" indent="-285750" algn="just">
              <a:spcAft>
                <a:spcPts val="0"/>
              </a:spcAft>
              <a:buFont typeface="+mj-lt"/>
              <a:buAutoNum type="arabicPeriod"/>
              <a:tabLst>
                <a:tab pos="914400" algn="l"/>
              </a:tabLst>
            </a:pPr>
            <a:r>
              <a:rPr lang="kk-KZ" sz="2000" b="1" i="1" u="sng" dirty="0">
                <a:solidFill>
                  <a:srgbClr val="FF0000"/>
                </a:solidFill>
                <a:latin typeface="Times New Roman" panose="02020603050405020304" pitchFamily="18" charset="0"/>
                <a:ea typeface="Times New Roman" panose="02020603050405020304" pitchFamily="18" charset="0"/>
              </a:rPr>
              <a:t>Жұмыстардың  көлемін есептеуді жүргізудің әдістемесі</a:t>
            </a:r>
            <a:endParaRPr lang="ru-RU" sz="2000" b="1" i="1" u="sng" dirty="0">
              <a:solidFill>
                <a:srgbClr val="FF0000"/>
              </a:solidFill>
              <a:latin typeface="Times New Roman" panose="02020603050405020304" pitchFamily="18" charset="0"/>
              <a:ea typeface="Times New Roman" panose="02020603050405020304" pitchFamily="18" charset="0"/>
            </a:endParaRPr>
          </a:p>
          <a:p>
            <a:pPr algn="just">
              <a:spcAft>
                <a:spcPts val="0"/>
              </a:spcAft>
            </a:pPr>
            <a:r>
              <a:rPr lang="kk-KZ" sz="2000" b="1"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algn="just">
              <a:spcAft>
                <a:spcPts val="0"/>
              </a:spcAft>
            </a:pPr>
            <a:r>
              <a:rPr lang="kk-KZ" sz="2000" dirty="0">
                <a:latin typeface="Times New Roman" panose="02020603050405020304" pitchFamily="18" charset="0"/>
                <a:ea typeface="Times New Roman" panose="02020603050405020304" pitchFamily="18" charset="0"/>
              </a:rPr>
              <a:t>  Жұмыс көлемін есептеу- сметалық жұмыстың жауапты және өте күрделі бөлігі. Бұл сметалық құжаттамалардың сапасына әсерін тигізеді.</a:t>
            </a:r>
            <a:endParaRPr lang="ru-RU" sz="2000" dirty="0">
              <a:latin typeface="Times New Roman" panose="02020603050405020304" pitchFamily="18" charset="0"/>
              <a:ea typeface="Times New Roman" panose="02020603050405020304" pitchFamily="18" charset="0"/>
            </a:endParaRPr>
          </a:p>
          <a:p>
            <a:pPr algn="just">
              <a:spcAft>
                <a:spcPts val="0"/>
              </a:spcAft>
            </a:pPr>
            <a:r>
              <a:rPr lang="kk-KZ" sz="2000" dirty="0">
                <a:latin typeface="Times New Roman" panose="02020603050405020304" pitchFamily="18" charset="0"/>
                <a:ea typeface="Times New Roman" panose="02020603050405020304" pitchFamily="18" charset="0"/>
              </a:rPr>
              <a:t>   Жұмыстар көлемін есептеу жұмысына тиянақты дайындалу қажет. Жұмысшы алдағы есептеу бойынша барлық жобамен толық көлемінде танысуы тиіс. Барлық жобалау материалдарын жұмыс орында ретімен орналастырып, іріктеу қажет, себебі бұл жұмыс оларды табуға және пайдалануға қолайлы жағдай туғызып, тездетеді. Сметчиктің жұмыс орны ыңғайлы және жақсы жарықтанған болуы керек.</a:t>
            </a:r>
            <a:endParaRPr lang="ru-RU" sz="2000" dirty="0">
              <a:latin typeface="Times New Roman" panose="02020603050405020304" pitchFamily="18" charset="0"/>
              <a:ea typeface="Times New Roman" panose="02020603050405020304" pitchFamily="18" charset="0"/>
            </a:endParaRPr>
          </a:p>
          <a:p>
            <a:pPr algn="just">
              <a:spcAft>
                <a:spcPts val="0"/>
              </a:spcAft>
            </a:pPr>
            <a:r>
              <a:rPr lang="kk-KZ" sz="2000" dirty="0">
                <a:latin typeface="Times New Roman" panose="02020603050405020304" pitchFamily="18" charset="0"/>
                <a:ea typeface="Times New Roman" panose="02020603050405020304" pitchFamily="18" charset="0"/>
              </a:rPr>
              <a:t>    Жұмыстар көлeмінің есебін кесте бойынша жүргізген дұрыс. Ереже бойынша, әр жұмыс түрін есептегенде өзіндік, анағұрлым кестенің тиімді түрі жасалады. </a:t>
            </a:r>
            <a:r>
              <a:rPr lang="en-US" sz="2000" dirty="0" err="1">
                <a:latin typeface="Times New Roman" panose="02020603050405020304" pitchFamily="18" charset="0"/>
                <a:ea typeface="Times New Roman" panose="02020603050405020304" pitchFamily="18" charset="0"/>
              </a:rPr>
              <a:t>Кестенің</a:t>
            </a:r>
            <a:r>
              <a:rPr lang="en-US" sz="2000" dirty="0">
                <a:latin typeface="Times New Roman" panose="02020603050405020304" pitchFamily="18" charset="0"/>
                <a:ea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rPr>
              <a:t>тиімді</a:t>
            </a:r>
            <a:r>
              <a:rPr lang="en-US" sz="2000" dirty="0">
                <a:latin typeface="Times New Roman" panose="02020603050405020304" pitchFamily="18" charset="0"/>
                <a:ea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rPr>
              <a:t>формасы</a:t>
            </a:r>
            <a:r>
              <a:rPr lang="en-US" sz="2000" dirty="0">
                <a:latin typeface="Times New Roman" panose="02020603050405020304" pitchFamily="18" charset="0"/>
                <a:ea typeface="Times New Roman" panose="02020603050405020304" pitchFamily="18" charset="0"/>
              </a:rPr>
              <a:t> 1-кестеде </a:t>
            </a:r>
            <a:r>
              <a:rPr lang="en-US" sz="2000" dirty="0" err="1">
                <a:latin typeface="Times New Roman" panose="02020603050405020304" pitchFamily="18" charset="0"/>
                <a:ea typeface="Times New Roman" panose="02020603050405020304" pitchFamily="18" charset="0"/>
              </a:rPr>
              <a:t>көрсетілген</a:t>
            </a:r>
            <a:r>
              <a:rPr lang="en-US" sz="2000" dirty="0">
                <a:latin typeface="Times New Roman" panose="02020603050405020304" pitchFamily="18" charset="0"/>
                <a:ea typeface="Times New Roman" panose="02020603050405020304" pitchFamily="18" charset="0"/>
              </a:rPr>
              <a:t>.</a:t>
            </a:r>
            <a:endParaRPr lang="ru-RU" sz="2000" dirty="0">
              <a:effectLst/>
              <a:latin typeface="Times New Roman" panose="02020603050405020304" pitchFamily="18" charset="0"/>
              <a:ea typeface="Times New Roman" panose="02020603050405020304" pitchFamily="18" charset="0"/>
            </a:endParaRPr>
          </a:p>
        </p:txBody>
      </p:sp>
      <p:graphicFrame>
        <p:nvGraphicFramePr>
          <p:cNvPr id="13" name="Объект 6"/>
          <p:cNvGraphicFramePr>
            <a:graphicFrameLocks/>
          </p:cNvGraphicFramePr>
          <p:nvPr>
            <p:extLst>
              <p:ext uri="{D42A27DB-BD31-4B8C-83A1-F6EECF244321}">
                <p14:modId xmlns:p14="http://schemas.microsoft.com/office/powerpoint/2010/main" val="2348850766"/>
              </p:ext>
            </p:extLst>
          </p:nvPr>
        </p:nvGraphicFramePr>
        <p:xfrm>
          <a:off x="2710497" y="4518223"/>
          <a:ext cx="7785785" cy="1612122"/>
        </p:xfrm>
        <a:graphic>
          <a:graphicData uri="http://schemas.openxmlformats.org/drawingml/2006/table">
            <a:tbl>
              <a:tblPr/>
              <a:tblGrid>
                <a:gridCol w="2645845">
                  <a:extLst>
                    <a:ext uri="{9D8B030D-6E8A-4147-A177-3AD203B41FA5}">
                      <a16:colId xmlns:a16="http://schemas.microsoft.com/office/drawing/2014/main" xmlns="" val="1971096404"/>
                    </a:ext>
                  </a:extLst>
                </a:gridCol>
                <a:gridCol w="1967863">
                  <a:extLst>
                    <a:ext uri="{9D8B030D-6E8A-4147-A177-3AD203B41FA5}">
                      <a16:colId xmlns:a16="http://schemas.microsoft.com/office/drawing/2014/main" xmlns="" val="512918728"/>
                    </a:ext>
                  </a:extLst>
                </a:gridCol>
                <a:gridCol w="1967047">
                  <a:extLst>
                    <a:ext uri="{9D8B030D-6E8A-4147-A177-3AD203B41FA5}">
                      <a16:colId xmlns:a16="http://schemas.microsoft.com/office/drawing/2014/main" xmlns="" val="3722023126"/>
                    </a:ext>
                  </a:extLst>
                </a:gridCol>
                <a:gridCol w="1205030">
                  <a:extLst>
                    <a:ext uri="{9D8B030D-6E8A-4147-A177-3AD203B41FA5}">
                      <a16:colId xmlns:a16="http://schemas.microsoft.com/office/drawing/2014/main" xmlns="" val="3961545822"/>
                    </a:ext>
                  </a:extLst>
                </a:gridCol>
              </a:tblGrid>
              <a:tr h="1612122">
                <a:tc>
                  <a:txBody>
                    <a:bodyPr/>
                    <a:lstStyle/>
                    <a:p>
                      <a:pPr algn="ctr">
                        <a:lnSpc>
                          <a:spcPct val="115000"/>
                        </a:lnSpc>
                        <a:spcAft>
                          <a:spcPts val="0"/>
                        </a:spcAft>
                      </a:pPr>
                      <a:r>
                        <a:rPr lang="ru-RU" sz="2400" dirty="0" err="1">
                          <a:effectLst/>
                          <a:latin typeface="Times New Roman" panose="02020603050405020304" pitchFamily="18" charset="0"/>
                          <a:ea typeface="Times New Roman" panose="02020603050405020304" pitchFamily="18" charset="0"/>
                          <a:cs typeface="Times New Roman" panose="02020603050405020304" pitchFamily="18" charset="0"/>
                        </a:rPr>
                        <a:t>Жұмыстар</a:t>
                      </a:r>
                      <a:r>
                        <a:rPr lang="ru-RU" sz="2400" dirty="0">
                          <a:effectLst/>
                          <a:latin typeface="Times New Roman" panose="02020603050405020304" pitchFamily="18" charset="0"/>
                          <a:ea typeface="Times New Roman" panose="02020603050405020304" pitchFamily="18" charset="0"/>
                          <a:cs typeface="Times New Roman" panose="02020603050405020304" pitchFamily="18" charset="0"/>
                        </a:rPr>
                        <a:t> мен  </a:t>
                      </a:r>
                      <a:r>
                        <a:rPr lang="ru-RU" sz="2400" dirty="0" err="1">
                          <a:effectLst/>
                          <a:latin typeface="Times New Roman" panose="02020603050405020304" pitchFamily="18" charset="0"/>
                          <a:ea typeface="Times New Roman" panose="02020603050405020304" pitchFamily="18" charset="0"/>
                          <a:cs typeface="Times New Roman" panose="02020603050405020304" pitchFamily="18" charset="0"/>
                        </a:rPr>
                        <a:t>сызбалардың</a:t>
                      </a:r>
                      <a:r>
                        <a:rPr 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ea typeface="Times New Roman" panose="02020603050405020304" pitchFamily="18" charset="0"/>
                          <a:cs typeface="Times New Roman" panose="02020603050405020304" pitchFamily="18" charset="0"/>
                        </a:rPr>
                        <a:t>аталуы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400" dirty="0" err="1">
                          <a:effectLst/>
                          <a:latin typeface="Times New Roman" panose="02020603050405020304" pitchFamily="18" charset="0"/>
                          <a:ea typeface="Times New Roman" panose="02020603050405020304" pitchFamily="18" charset="0"/>
                          <a:cs typeface="Times New Roman" panose="02020603050405020304" pitchFamily="18" charset="0"/>
                        </a:rPr>
                        <a:t>Есептеудің</a:t>
                      </a:r>
                      <a:r>
                        <a:rPr 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ea typeface="Times New Roman" panose="02020603050405020304" pitchFamily="18" charset="0"/>
                          <a:cs typeface="Times New Roman" panose="02020603050405020304" pitchFamily="18" charset="0"/>
                        </a:rPr>
                        <a:t>формулалары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400" dirty="0" err="1">
                          <a:effectLst/>
                          <a:latin typeface="Times New Roman" panose="02020603050405020304" pitchFamily="18" charset="0"/>
                          <a:ea typeface="Times New Roman" panose="02020603050405020304" pitchFamily="18" charset="0"/>
                          <a:cs typeface="Times New Roman" panose="02020603050405020304" pitchFamily="18" charset="0"/>
                        </a:rPr>
                        <a:t>Өлшем</a:t>
                      </a:r>
                      <a:r>
                        <a:rPr 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effectLst/>
                          <a:latin typeface="Times New Roman" panose="02020603050405020304" pitchFamily="18" charset="0"/>
                          <a:ea typeface="Times New Roman" panose="02020603050405020304" pitchFamily="18" charset="0"/>
                          <a:cs typeface="Times New Roman" panose="02020603050405020304" pitchFamily="18" charset="0"/>
                        </a:rPr>
                        <a:t>бірліктері</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Саны</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89807833"/>
                  </a:ext>
                </a:extLst>
              </a:tr>
            </a:tbl>
          </a:graphicData>
        </a:graphic>
      </p:graphicFrame>
    </p:spTree>
    <p:extLst>
      <p:ext uri="{BB962C8B-B14F-4D97-AF65-F5344CB8AC3E}">
        <p14:creationId xmlns:p14="http://schemas.microsoft.com/office/powerpoint/2010/main" val="4056194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a:xfrm>
            <a:off x="162560" y="71120"/>
            <a:ext cx="11816080" cy="6786879"/>
          </a:xfrm>
        </p:spPr>
        <p:txBody>
          <a:bodyPr>
            <a:normAutofit fontScale="70000" lnSpcReduction="20000"/>
          </a:bodyPr>
          <a:lstStyle/>
          <a:p>
            <a:pPr marL="0" indent="0">
              <a:buNone/>
            </a:pPr>
            <a:r>
              <a:rPr lang="en-US" dirty="0"/>
              <a:t> </a:t>
            </a:r>
            <a:r>
              <a:rPr lang="kk-KZ" dirty="0" smtClean="0"/>
              <a:t>	</a:t>
            </a:r>
            <a:r>
              <a:rPr lang="ru-RU" sz="2300" dirty="0" err="1" smtClean="0">
                <a:latin typeface="Times New Roman" panose="02020603050405020304" pitchFamily="18" charset="0"/>
                <a:cs typeface="Times New Roman" panose="02020603050405020304" pitchFamily="18" charset="0"/>
              </a:rPr>
              <a:t>Есептеуді</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белгілі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ретпен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жүргізеді</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жұмыстар</a:t>
            </a:r>
            <a:r>
              <a:rPr lang="ru-RU" sz="2300" dirty="0">
                <a:latin typeface="Times New Roman" panose="02020603050405020304" pitchFamily="18" charset="0"/>
                <a:cs typeface="Times New Roman" panose="02020603050405020304" pitchFamily="18" charset="0"/>
              </a:rPr>
              <a:t> мен </a:t>
            </a:r>
            <a:r>
              <a:rPr lang="ru-RU" sz="2300" dirty="0" err="1">
                <a:latin typeface="Times New Roman" panose="02020603050405020304" pitchFamily="18" charset="0"/>
                <a:cs typeface="Times New Roman" panose="02020603050405020304" pitchFamily="18" charset="0"/>
              </a:rPr>
              <a:t>конструкциялар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бойынша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бөлек</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жер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асты</a:t>
            </a:r>
            <a:r>
              <a:rPr lang="en-US" sz="2300" dirty="0">
                <a:latin typeface="Times New Roman" panose="02020603050405020304" pitchFamily="18" charset="0"/>
                <a:cs typeface="Times New Roman" panose="02020603050405020304" pitchFamily="18" charset="0"/>
              </a:rPr>
              <a:t> ( </a:t>
            </a:r>
            <a:r>
              <a:rPr lang="ru-RU" sz="2300" dirty="0" err="1">
                <a:latin typeface="Times New Roman" panose="02020603050405020304" pitchFamily="18" charset="0"/>
                <a:cs typeface="Times New Roman" panose="02020603050405020304" pitchFamily="18" charset="0"/>
              </a:rPr>
              <a:t>нөлдік</a:t>
            </a:r>
            <a:r>
              <a:rPr lang="ru-RU" sz="2300" dirty="0">
                <a:latin typeface="Times New Roman" panose="02020603050405020304" pitchFamily="18" charset="0"/>
                <a:cs typeface="Times New Roman" panose="02020603050405020304" pitchFamily="18" charset="0"/>
              </a:rPr>
              <a:t> цикл</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және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жер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үсті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бөлігі</a:t>
            </a:r>
            <a:r>
              <a:rPr lang="en-US" sz="2300" dirty="0">
                <a:latin typeface="Times New Roman" panose="02020603050405020304" pitchFamily="18" charset="0"/>
                <a:cs typeface="Times New Roman" panose="02020603050405020304" pitchFamily="18" charset="0"/>
              </a:rPr>
              <a:t>, </a:t>
            </a:r>
            <a:r>
              <a:rPr lang="ru-RU" sz="2300" dirty="0">
                <a:latin typeface="Times New Roman" panose="02020603050405020304" pitchFamily="18" charset="0"/>
                <a:cs typeface="Times New Roman" panose="02020603050405020304" pitchFamily="18" charset="0"/>
              </a:rPr>
              <a:t>ал </a:t>
            </a:r>
            <a:r>
              <a:rPr lang="ru-RU" sz="2300" dirty="0" err="1">
                <a:latin typeface="Times New Roman" panose="02020603050405020304" pitchFamily="18" charset="0"/>
                <a:cs typeface="Times New Roman" panose="02020603050405020304" pitchFamily="18" charset="0"/>
              </a:rPr>
              <a:t>көп</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төлем</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этаптарында</a:t>
            </a:r>
            <a:r>
              <a:rPr lang="en-US" sz="2300" dirty="0">
                <a:latin typeface="Times New Roman" panose="02020603050405020304" pitchFamily="18" charset="0"/>
                <a:cs typeface="Times New Roman" panose="02020603050405020304" pitchFamily="18" charset="0"/>
              </a:rPr>
              <a:t> – </a:t>
            </a:r>
            <a:r>
              <a:rPr lang="ru-RU" sz="2300" dirty="0" err="1">
                <a:latin typeface="Times New Roman" panose="02020603050405020304" pitchFamily="18" charset="0"/>
                <a:cs typeface="Times New Roman" panose="02020603050405020304" pitchFamily="18" charset="0"/>
              </a:rPr>
              <a:t>ғимараттың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қандай</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бөліктері</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қандай</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конструкциялар</a:t>
            </a:r>
            <a:r>
              <a:rPr lang="ru-RU" sz="2300" dirty="0">
                <a:latin typeface="Times New Roman" panose="02020603050405020304" pitchFamily="18" charset="0"/>
                <a:cs typeface="Times New Roman" panose="02020603050405020304" pitchFamily="18" charset="0"/>
              </a:rPr>
              <a:t> мен </a:t>
            </a:r>
            <a:r>
              <a:rPr lang="ru-RU" sz="2300" dirty="0" err="1">
                <a:latin typeface="Times New Roman" panose="02020603050405020304" pitchFamily="18" charset="0"/>
                <a:cs typeface="Times New Roman" panose="02020603050405020304" pitchFamily="18" charset="0"/>
              </a:rPr>
              <a:t>жұмыстар</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қайсы</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төлем</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этап</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құрамына</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кіруіне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байланысты</a:t>
            </a:r>
            <a:r>
              <a:rPr lang="en-US" sz="2300" dirty="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a:p>
            <a:pPr marL="0" indent="0">
              <a:buNone/>
            </a:pPr>
            <a:r>
              <a:rPr lang="en-US" sz="2300" dirty="0" smtClean="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Т</a:t>
            </a:r>
            <a:r>
              <a:rPr lang="ru-RU" sz="2300" dirty="0" err="1">
                <a:latin typeface="Times New Roman" panose="02020603050405020304" pitchFamily="18" charset="0"/>
                <a:cs typeface="Times New Roman" panose="02020603050405020304" pitchFamily="18" charset="0"/>
              </a:rPr>
              <a:t>ұрғын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ғимараттарда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адамдар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тұрмайтын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қосылып</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салынған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бөліктер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болса</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онда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олардың</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есептерін</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жасауды</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әрқайсысына</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бөлек</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тұрғын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және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тұрғын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емес</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деп</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бөл</a:t>
            </a:r>
            <a:r>
              <a:rPr lang="en-US" sz="2300" dirty="0">
                <a:latin typeface="Times New Roman" panose="02020603050405020304" pitchFamily="18" charset="0"/>
                <a:cs typeface="Times New Roman" panose="02020603050405020304" pitchFamily="18" charset="0"/>
              </a:rPr>
              <a:t>і</a:t>
            </a:r>
            <a:r>
              <a:rPr lang="ru-RU" sz="2300" dirty="0">
                <a:latin typeface="Times New Roman" panose="02020603050405020304" pitchFamily="18" charset="0"/>
                <a:cs typeface="Times New Roman" panose="02020603050405020304" pitchFamily="18" charset="0"/>
              </a:rPr>
              <a:t>к</a:t>
            </a:r>
            <a:r>
              <a:rPr lang="en-US" sz="2300" dirty="0" err="1">
                <a:latin typeface="Times New Roman" panose="02020603050405020304" pitchFamily="18" charset="0"/>
                <a:cs typeface="Times New Roman" panose="02020603050405020304" pitchFamily="18" charset="0"/>
              </a:rPr>
              <a:t>теріне</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орындау</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қажет</a:t>
            </a:r>
            <a:r>
              <a:rPr lang="en-US" sz="2300" dirty="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a:p>
            <a:pPr marL="0" indent="0">
              <a:buNone/>
            </a:pPr>
            <a:r>
              <a:rPr lang="en-US" sz="2300" dirty="0">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Осыған</a:t>
            </a:r>
            <a:r>
              <a:rPr lang="en-US" sz="2300" i="1" u="sng" dirty="0">
                <a:solidFill>
                  <a:srgbClr val="FF0000"/>
                </a:solidFill>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сәйкес</a:t>
            </a:r>
            <a:r>
              <a:rPr lang="en-US" sz="2300" i="1" u="sng" dirty="0">
                <a:solidFill>
                  <a:srgbClr val="FF0000"/>
                </a:solidFill>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жұмыстар</a:t>
            </a:r>
            <a:r>
              <a:rPr lang="en-US" sz="2300" i="1" u="sng" dirty="0">
                <a:solidFill>
                  <a:srgbClr val="FF0000"/>
                </a:solidFill>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көлемін</a:t>
            </a:r>
            <a:r>
              <a:rPr lang="en-US" sz="2300" i="1" u="sng" dirty="0">
                <a:solidFill>
                  <a:srgbClr val="FF0000"/>
                </a:solidFill>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есептеуді</a:t>
            </a:r>
            <a:r>
              <a:rPr lang="en-US" sz="2300" i="1" u="sng" dirty="0">
                <a:solidFill>
                  <a:srgbClr val="FF0000"/>
                </a:solidFill>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жүргізуді</a:t>
            </a:r>
            <a:r>
              <a:rPr lang="en-US" sz="2300" i="1" u="sng" dirty="0">
                <a:solidFill>
                  <a:srgbClr val="FF0000"/>
                </a:solidFill>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мына</a:t>
            </a:r>
            <a:r>
              <a:rPr lang="en-US" sz="2300" i="1" u="sng" dirty="0">
                <a:solidFill>
                  <a:srgbClr val="FF0000"/>
                </a:solidFill>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ретпен</a:t>
            </a:r>
            <a:r>
              <a:rPr lang="en-US" sz="2300" i="1" u="sng" dirty="0">
                <a:solidFill>
                  <a:srgbClr val="FF0000"/>
                </a:solidFill>
                <a:latin typeface="Times New Roman" panose="02020603050405020304" pitchFamily="18" charset="0"/>
                <a:cs typeface="Times New Roman" panose="02020603050405020304" pitchFamily="18" charset="0"/>
              </a:rPr>
              <a:t> </a:t>
            </a:r>
            <a:r>
              <a:rPr lang="en-US" sz="2300" i="1" u="sng" dirty="0" err="1">
                <a:solidFill>
                  <a:srgbClr val="FF0000"/>
                </a:solidFill>
                <a:latin typeface="Times New Roman" panose="02020603050405020304" pitchFamily="18" charset="0"/>
                <a:cs typeface="Times New Roman" panose="02020603050405020304" pitchFamily="18" charset="0"/>
              </a:rPr>
              <a:t>орындайды</a:t>
            </a:r>
            <a:r>
              <a:rPr lang="en-US" sz="2300" i="1" u="sng" dirty="0">
                <a:solidFill>
                  <a:srgbClr val="FF0000"/>
                </a:solidFill>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 </a:t>
            </a:r>
            <a:endParaRPr lang="ru-RU" sz="2300" dirty="0">
              <a:latin typeface="Times New Roman" panose="02020603050405020304" pitchFamily="18" charset="0"/>
              <a:cs typeface="Times New Roman" panose="02020603050405020304" pitchFamily="18" charset="0"/>
            </a:endParaRPr>
          </a:p>
          <a:p>
            <a:pPr lvl="0"/>
            <a:r>
              <a:rPr lang="en-US" sz="2300" dirty="0" err="1">
                <a:latin typeface="Times New Roman" panose="02020603050405020304" pitchFamily="18" charset="0"/>
                <a:cs typeface="Times New Roman" panose="02020603050405020304" pitchFamily="18" charset="0"/>
              </a:rPr>
              <a:t>Сыртқы</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қабырғалардағы</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ойықтар</a:t>
            </a:r>
            <a:r>
              <a:rPr lang="en-US" sz="2300" dirty="0">
                <a:latin typeface="Times New Roman" panose="02020603050405020304" pitchFamily="18" charset="0"/>
                <a:cs typeface="Times New Roman" panose="02020603050405020304" pitchFamily="18" charset="0"/>
              </a:rPr>
              <a:t>; </a:t>
            </a:r>
            <a:endParaRPr lang="ru-RU" sz="2300" dirty="0">
              <a:latin typeface="Times New Roman" panose="02020603050405020304" pitchFamily="18" charset="0"/>
              <a:cs typeface="Times New Roman" panose="02020603050405020304" pitchFamily="18" charset="0"/>
            </a:endParaRPr>
          </a:p>
          <a:p>
            <a:pPr lvl="0"/>
            <a:r>
              <a:rPr lang="en-US" sz="2300" dirty="0" err="1">
                <a:latin typeface="Times New Roman" panose="02020603050405020304" pitchFamily="18" charset="0"/>
                <a:cs typeface="Times New Roman" panose="02020603050405020304" pitchFamily="18" charset="0"/>
              </a:rPr>
              <a:t>ішкі</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және</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аралық</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қабырғалардағы</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ойықтар</a:t>
            </a:r>
            <a:r>
              <a:rPr lang="en-US" sz="2300" dirty="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a:p>
            <a:pPr lvl="0"/>
            <a:r>
              <a:rPr lang="en-US" sz="2300" dirty="0">
                <a:latin typeface="Times New Roman" panose="02020603050405020304" pitchFamily="18" charset="0"/>
                <a:cs typeface="Times New Roman" panose="02020603050405020304" pitchFamily="18" charset="0"/>
              </a:rPr>
              <a:t>қ</a:t>
            </a:r>
            <a:r>
              <a:rPr lang="ru-RU" sz="2300" dirty="0" err="1">
                <a:latin typeface="Times New Roman" panose="02020603050405020304" pitchFamily="18" charset="0"/>
                <a:cs typeface="Times New Roman" panose="02020603050405020304" pitchFamily="18" charset="0"/>
              </a:rPr>
              <a:t>абырғалар</a:t>
            </a:r>
            <a:r>
              <a:rPr lang="en-US" sz="2300" dirty="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a:p>
            <a:pPr lvl="0"/>
            <a:r>
              <a:rPr lang="en-US" sz="2300" dirty="0">
                <a:latin typeface="Times New Roman" panose="02020603050405020304" pitchFamily="18" charset="0"/>
                <a:cs typeface="Times New Roman" panose="02020603050405020304" pitchFamily="18" charset="0"/>
              </a:rPr>
              <a:t>і</a:t>
            </a:r>
            <a:r>
              <a:rPr lang="ru-RU" sz="2300" dirty="0" err="1">
                <a:latin typeface="Times New Roman" panose="02020603050405020304" pitchFamily="18" charset="0"/>
                <a:cs typeface="Times New Roman" panose="02020603050405020304" pitchFamily="18" charset="0"/>
              </a:rPr>
              <a:t>ргетастар</a:t>
            </a:r>
            <a:r>
              <a:rPr lang="en-US" sz="2300" dirty="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a:p>
            <a:pPr lvl="0"/>
            <a:r>
              <a:rPr lang="en-US" sz="2300" dirty="0">
                <a:latin typeface="Times New Roman" panose="02020603050405020304" pitchFamily="18" charset="0"/>
                <a:cs typeface="Times New Roman" panose="02020603050405020304" pitchFamily="18" charset="0"/>
              </a:rPr>
              <a:t>ж</a:t>
            </a:r>
            <a:r>
              <a:rPr lang="ru-RU" sz="2300" dirty="0">
                <a:latin typeface="Times New Roman" panose="02020603050405020304" pitchFamily="18" charset="0"/>
                <a:cs typeface="Times New Roman" panose="02020603050405020304" pitchFamily="18" charset="0"/>
              </a:rPr>
              <a:t>ер </a:t>
            </a:r>
            <a:r>
              <a:rPr lang="ru-RU" sz="2300" dirty="0" err="1">
                <a:latin typeface="Times New Roman" panose="02020603050405020304" pitchFamily="18" charset="0"/>
                <a:cs typeface="Times New Roman" panose="02020603050405020304" pitchFamily="18" charset="0"/>
              </a:rPr>
              <a:t>жұмыстары</a:t>
            </a:r>
            <a:r>
              <a:rPr lang="en-US" sz="2300" dirty="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a:p>
            <a:pPr lvl="0"/>
            <a:r>
              <a:rPr lang="ru-RU" sz="2300" dirty="0" err="1">
                <a:latin typeface="Times New Roman" panose="02020603050405020304" pitchFamily="18" charset="0"/>
                <a:cs typeface="Times New Roman" panose="02020603050405020304" pitchFamily="18" charset="0"/>
              </a:rPr>
              <a:t>аралық</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қабырғалар</a:t>
            </a:r>
            <a:r>
              <a:rPr lang="ru-RU" sz="2300" dirty="0">
                <a:latin typeface="Times New Roman" panose="02020603050405020304" pitchFamily="18" charset="0"/>
                <a:cs typeface="Times New Roman" panose="02020603050405020304" pitchFamily="18" charset="0"/>
              </a:rPr>
              <a:t>;</a:t>
            </a:r>
          </a:p>
          <a:p>
            <a:pPr lvl="0"/>
            <a:r>
              <a:rPr lang="ru-RU" sz="2300" dirty="0" err="1">
                <a:latin typeface="Times New Roman" panose="02020603050405020304" pitchFamily="18" charset="0"/>
                <a:cs typeface="Times New Roman" panose="02020603050405020304" pitchFamily="18" charset="0"/>
              </a:rPr>
              <a:t>едендер</a:t>
            </a:r>
            <a:r>
              <a:rPr lang="ru-RU" sz="2300" dirty="0">
                <a:latin typeface="Times New Roman" panose="02020603050405020304" pitchFamily="18" charset="0"/>
                <a:cs typeface="Times New Roman" panose="02020603050405020304" pitchFamily="18" charset="0"/>
              </a:rPr>
              <a:t>;</a:t>
            </a:r>
          </a:p>
          <a:p>
            <a:pPr lvl="0"/>
            <a:r>
              <a:rPr lang="ru-RU" sz="2300" dirty="0" err="1">
                <a:latin typeface="Times New Roman" panose="02020603050405020304" pitchFamily="18" charset="0"/>
                <a:cs typeface="Times New Roman" panose="02020603050405020304" pitchFamily="18" charset="0"/>
              </a:rPr>
              <a:t>жабындар</a:t>
            </a:r>
            <a:r>
              <a:rPr lang="ru-RU" sz="2300" dirty="0">
                <a:latin typeface="Times New Roman" panose="02020603050405020304" pitchFamily="18" charset="0"/>
                <a:cs typeface="Times New Roman" panose="02020603050405020304" pitchFamily="18" charset="0"/>
              </a:rPr>
              <a:t>;</a:t>
            </a:r>
          </a:p>
          <a:p>
            <a:pPr lvl="0"/>
            <a:r>
              <a:rPr lang="ru-RU" sz="2300" dirty="0" err="1">
                <a:latin typeface="Times New Roman" panose="02020603050405020304" pitchFamily="18" charset="0"/>
                <a:cs typeface="Times New Roman" panose="02020603050405020304" pitchFamily="18" charset="0"/>
              </a:rPr>
              <a:t>шатыр</a:t>
            </a:r>
            <a:r>
              <a:rPr lang="ru-RU" sz="2300" dirty="0">
                <a:latin typeface="Times New Roman" panose="02020603050405020304" pitchFamily="18" charset="0"/>
                <a:cs typeface="Times New Roman" panose="02020603050405020304" pitchFamily="18" charset="0"/>
              </a:rPr>
              <a:t>;</a:t>
            </a:r>
          </a:p>
          <a:p>
            <a:pPr lvl="0"/>
            <a:r>
              <a:rPr lang="ru-RU" sz="2300" dirty="0" err="1">
                <a:latin typeface="Times New Roman" panose="02020603050405020304" pitchFamily="18" charset="0"/>
                <a:cs typeface="Times New Roman" panose="02020603050405020304" pitchFamily="18" charset="0"/>
              </a:rPr>
              <a:t>баспалдақтар</a:t>
            </a:r>
            <a:r>
              <a:rPr lang="ru-RU" sz="2300" dirty="0">
                <a:latin typeface="Times New Roman" panose="02020603050405020304" pitchFamily="18" charset="0"/>
                <a:cs typeface="Times New Roman" panose="02020603050405020304" pitchFamily="18" charset="0"/>
              </a:rPr>
              <a:t>;</a:t>
            </a:r>
          </a:p>
          <a:p>
            <a:pPr lvl="0"/>
            <a:r>
              <a:rPr lang="ru-RU" sz="2300" dirty="0" err="1">
                <a:latin typeface="Times New Roman" panose="02020603050405020304" pitchFamily="18" charset="0"/>
                <a:cs typeface="Times New Roman" panose="02020603050405020304" pitchFamily="18" charset="0"/>
              </a:rPr>
              <a:t>дәліздер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кіреберістер</a:t>
            </a:r>
            <a:r>
              <a:rPr lang="ru-RU" sz="2300" dirty="0">
                <a:latin typeface="Times New Roman" panose="02020603050405020304" pitchFamily="18" charset="0"/>
                <a:cs typeface="Times New Roman" panose="02020603050405020304" pitchFamily="18" charset="0"/>
              </a:rPr>
              <a:t>;</a:t>
            </a:r>
          </a:p>
          <a:p>
            <a:pPr lvl="0"/>
            <a:r>
              <a:rPr lang="ru-RU" sz="2300" dirty="0" err="1">
                <a:latin typeface="Times New Roman" panose="02020603050405020304" pitchFamily="18" charset="0"/>
                <a:cs typeface="Times New Roman" panose="02020603050405020304" pitchFamily="18" charset="0"/>
              </a:rPr>
              <a:t>ішкі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әрлеу</a:t>
            </a:r>
            <a:r>
              <a:rPr lang="ru-RU" sz="2300" dirty="0">
                <a:latin typeface="Times New Roman" panose="02020603050405020304" pitchFamily="18" charset="0"/>
                <a:cs typeface="Times New Roman" panose="02020603050405020304" pitchFamily="18" charset="0"/>
              </a:rPr>
              <a:t>;</a:t>
            </a:r>
          </a:p>
          <a:p>
            <a:pPr lvl="0"/>
            <a:r>
              <a:rPr lang="ru-RU" sz="2300" dirty="0" err="1">
                <a:latin typeface="Times New Roman" panose="02020603050405020304" pitchFamily="18" charset="0"/>
                <a:cs typeface="Times New Roman" panose="02020603050405020304" pitchFamily="18" charset="0"/>
              </a:rPr>
              <a:t>сыртқы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әрлеу</a:t>
            </a:r>
            <a:r>
              <a:rPr lang="ru-RU" sz="2300" dirty="0">
                <a:latin typeface="Times New Roman" panose="02020603050405020304" pitchFamily="18" charset="0"/>
                <a:cs typeface="Times New Roman" panose="02020603050405020304" pitchFamily="18" charset="0"/>
              </a:rPr>
              <a:t>;</a:t>
            </a:r>
          </a:p>
          <a:p>
            <a:pPr lvl="0"/>
            <a:r>
              <a:rPr lang="ru-RU" sz="2300" dirty="0" err="1">
                <a:latin typeface="Times New Roman" panose="02020603050405020304" pitchFamily="18" charset="0"/>
                <a:cs typeface="Times New Roman" panose="02020603050405020304" pitchFamily="18" charset="0"/>
              </a:rPr>
              <a:t>әртүрлі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жұмыстар</a:t>
            </a:r>
            <a:r>
              <a:rPr lang="ru-RU" sz="2300" dirty="0">
                <a:latin typeface="Times New Roman" panose="02020603050405020304" pitchFamily="18" charset="0"/>
                <a:cs typeface="Times New Roman" panose="02020603050405020304" pitchFamily="18" charset="0"/>
              </a:rPr>
              <a:t>.</a:t>
            </a:r>
          </a:p>
          <a:p>
            <a:r>
              <a:rPr lang="ru-RU" sz="2300" dirty="0" err="1">
                <a:latin typeface="Times New Roman" panose="02020603050405020304" pitchFamily="18" charset="0"/>
                <a:cs typeface="Times New Roman" panose="02020603050405020304" pitchFamily="18" charset="0"/>
              </a:rPr>
              <a:t>Одан</a:t>
            </a:r>
            <a:r>
              <a:rPr lang="ru-RU" sz="2300" dirty="0">
                <a:latin typeface="Times New Roman" panose="02020603050405020304" pitchFamily="18" charset="0"/>
                <a:cs typeface="Times New Roman" panose="02020603050405020304" pitchFamily="18" charset="0"/>
              </a:rPr>
              <a:t> ары </a:t>
            </a:r>
            <a:r>
              <a:rPr lang="ru-RU" sz="2300" dirty="0" err="1">
                <a:latin typeface="Times New Roman" panose="02020603050405020304" pitchFamily="18" charset="0"/>
                <a:cs typeface="Times New Roman" panose="02020603050405020304" pitchFamily="18" charset="0"/>
              </a:rPr>
              <a:t>қарай</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сметаларды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құру</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барысында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конструкциялар</a:t>
            </a:r>
            <a:r>
              <a:rPr lang="ru-RU" sz="2300" dirty="0">
                <a:latin typeface="Times New Roman" panose="02020603050405020304" pitchFamily="18" charset="0"/>
                <a:cs typeface="Times New Roman" panose="02020603050405020304" pitchFamily="18" charset="0"/>
              </a:rPr>
              <a:t> мен </a:t>
            </a:r>
            <a:r>
              <a:rPr lang="ru-RU" sz="2300" dirty="0" err="1">
                <a:latin typeface="Times New Roman" panose="02020603050405020304" pitchFamily="18" charset="0"/>
                <a:cs typeface="Times New Roman" panose="02020603050405020304" pitchFamily="18" charset="0"/>
              </a:rPr>
              <a:t>жұмыстардың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түрлері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олардың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шын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мәніндегі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орындалу</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реті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бойынша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орналастырылады</a:t>
            </a:r>
            <a:r>
              <a:rPr lang="ru-RU" sz="2300" dirty="0" smtClean="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9929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5120" y="386080"/>
            <a:ext cx="11673840" cy="6553199"/>
          </a:xfrm>
        </p:spPr>
        <p:txBody>
          <a:bodyPr>
            <a:normAutofit/>
          </a:bodyPr>
          <a:lstStyle/>
          <a:p>
            <a:pPr marL="0" indent="0">
              <a:buNone/>
            </a:pP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Кестелерді</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толтыру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барысында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жұмыстар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көлемін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есептеудегі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қарапайым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ережелерді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сақтау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керек</a:t>
            </a:r>
            <a:r>
              <a:rPr lang="ru-RU" dirty="0">
                <a:latin typeface="Times New Roman" panose="02020603050405020304" pitchFamily="18" charset="0"/>
                <a:cs typeface="Times New Roman" panose="02020603050405020304" pitchFamily="18" charset="0"/>
              </a:rPr>
              <a:t>, ал </a:t>
            </a:r>
            <a:r>
              <a:rPr lang="ru-RU" dirty="0" err="1">
                <a:latin typeface="Times New Roman" panose="02020603050405020304" pitchFamily="18" charset="0"/>
                <a:cs typeface="Times New Roman" panose="02020603050405020304" pitchFamily="18" charset="0"/>
              </a:rPr>
              <a:t>соның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ішінде</a:t>
            </a:r>
            <a:r>
              <a:rPr lang="ru-RU" dirty="0">
                <a:latin typeface="Times New Roman" panose="02020603050405020304" pitchFamily="18" charset="0"/>
                <a:cs typeface="Times New Roman" panose="02020603050405020304" pitchFamily="18" charset="0"/>
              </a:rPr>
              <a:t>: </a:t>
            </a:r>
          </a:p>
          <a:p>
            <a:pPr marL="0" lvl="0" indent="0">
              <a:buNone/>
            </a:pPr>
            <a:r>
              <a:rPr lang="kk-KZ" dirty="0" smtClean="0">
                <a:latin typeface="Times New Roman" panose="02020603050405020304" pitchFamily="18" charset="0"/>
                <a:cs typeface="Times New Roman" panose="02020603050405020304" pitchFamily="18" charset="0"/>
              </a:rPr>
              <a:t>	- есептеу </a:t>
            </a:r>
            <a:r>
              <a:rPr lang="kk-KZ" dirty="0">
                <a:latin typeface="Times New Roman" panose="02020603050405020304" pitchFamily="18" charset="0"/>
                <a:cs typeface="Times New Roman" panose="02020603050405020304" pitchFamily="18" charset="0"/>
              </a:rPr>
              <a:t>кезінде  қолданылған сызбалардың шифрлары мен номерлерін,деталдарын, альбомдар мен басқа құжаттардың аттарын керек жерінде жазып алу қажет;</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 жобада </a:t>
            </a:r>
            <a:r>
              <a:rPr lang="kk-KZ" dirty="0">
                <a:latin typeface="Times New Roman" panose="02020603050405020304" pitchFamily="18" charset="0"/>
                <a:cs typeface="Times New Roman" panose="02020603050405020304" pitchFamily="18" charset="0"/>
              </a:rPr>
              <a:t>сызбаларда өңделмейтін жұмыстарға жасалған есептер ( жер жұмыстары және т.с.с. ) эскиздермен   расталуы керек ( қолмен сызылған сызбалармен );</a:t>
            </a:r>
            <a:endParaRPr lang="ru-RU" dirty="0">
              <a:latin typeface="Times New Roman" panose="02020603050405020304" pitchFamily="18" charset="0"/>
              <a:cs typeface="Times New Roman" panose="02020603050405020304" pitchFamily="18" charset="0"/>
            </a:endParaRPr>
          </a:p>
          <a:p>
            <a:pPr marL="0" lvl="0" indent="0">
              <a:buNone/>
            </a:pPr>
            <a:r>
              <a:rPr lang="kk-KZ" dirty="0" smtClean="0">
                <a:latin typeface="Times New Roman" panose="02020603050405020304" pitchFamily="18" charset="0"/>
                <a:cs typeface="Times New Roman" panose="02020603050405020304" pitchFamily="18" charset="0"/>
              </a:rPr>
              <a:t>	-  </a:t>
            </a:r>
            <a:r>
              <a:rPr lang="kk-KZ" dirty="0">
                <a:latin typeface="Times New Roman" panose="02020603050405020304" pitchFamily="18" charset="0"/>
                <a:cs typeface="Times New Roman" panose="02020603050405020304" pitchFamily="18" charset="0"/>
              </a:rPr>
              <a:t>реті келгенше формулаларды қысқаша құрастыру қажет, оларда жұмыстар көлемін бүкіл ғимаратқа жалпы емес, жеке бөлмелерге, қабаттарға, учаскеге, осьтерге жеке құрастырған жөн. </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Есептеу жүргізгенде дайын жобалық мәліметтерді қолданады. Бірінші кезекте бұл темірбетон, металл, ағаш, санитарлы – техникалық электротехникалық және басқада бұйымдарының спецификациясына қатысты.</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Бұйымдардың дана, шаршы метр, куб метр, тонна бойынша шығындары жұмыстар көлемінің есебінің тізбегіне оның бір бөлімі ретінде жобалық спецификациясының сметасына жазылады. Бұл жағдайларда сметалық параграфтардың  текстіне бұйымдардың маркалары(типтері), сызбалардың номірлері және т.с.с.берілгендері есепке енгізіледі.</a:t>
            </a:r>
            <a:endParaRPr lang="ru-RU" dirty="0">
              <a:latin typeface="Times New Roman" panose="02020603050405020304" pitchFamily="18" charset="0"/>
              <a:cs typeface="Times New Roman" panose="02020603050405020304" pitchFamily="18" charset="0"/>
            </a:endParaRPr>
          </a:p>
          <a:p>
            <a:pPr marL="0" indent="0">
              <a:buNone/>
            </a:pPr>
            <a:r>
              <a:rPr lang="kk-KZ" dirty="0"/>
              <a:t>    </a:t>
            </a:r>
            <a:endParaRPr lang="ru-RU" dirty="0"/>
          </a:p>
        </p:txBody>
      </p:sp>
    </p:spTree>
    <p:extLst>
      <p:ext uri="{BB962C8B-B14F-4D97-AF65-F5344CB8AC3E}">
        <p14:creationId xmlns:p14="http://schemas.microsoft.com/office/powerpoint/2010/main" val="278189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03312" y="875764"/>
            <a:ext cx="8946541" cy="5372636"/>
          </a:xfrm>
        </p:spPr>
        <p:txBody>
          <a:bodyPr>
            <a:normAutofit/>
          </a:bodyPr>
          <a:lstStyle/>
          <a:p>
            <a:pPr marL="0" lvl="0" indent="0" algn="ctr">
              <a:buClr>
                <a:srgbClr val="1E5155">
                  <a:lumMod val="40000"/>
                  <a:lumOff val="60000"/>
                </a:srgbClr>
              </a:buClr>
              <a:buNone/>
            </a:pPr>
            <a:r>
              <a:rPr lang="kk-KZ" b="1" i="1" u="sng" dirty="0">
                <a:solidFill>
                  <a:srgbClr val="FF0000"/>
                </a:solidFill>
                <a:latin typeface="Times New Roman" panose="02020603050405020304" pitchFamily="18" charset="0"/>
                <a:cs typeface="Times New Roman" panose="02020603050405020304" pitchFamily="18" charset="0"/>
              </a:rPr>
              <a:t>Жұмыс көлемін типтік есептеуді дайындау мүмкіндігі туындайды</a:t>
            </a:r>
            <a:r>
              <a:rPr lang="kk-KZ" b="1" i="1" dirty="0">
                <a:solidFill>
                  <a:srgbClr val="FF0000"/>
                </a:solidFill>
                <a:latin typeface="Times New Roman" panose="02020603050405020304" pitchFamily="18" charset="0"/>
                <a:cs typeface="Times New Roman" panose="02020603050405020304" pitchFamily="18" charset="0"/>
              </a:rPr>
              <a:t>. </a:t>
            </a:r>
            <a:endParaRPr lang="ru-RU" b="1" i="1" dirty="0">
              <a:solidFill>
                <a:srgbClr val="FF0000"/>
              </a:solidFill>
              <a:latin typeface="Times New Roman" panose="02020603050405020304" pitchFamily="18" charset="0"/>
              <a:cs typeface="Times New Roman" panose="02020603050405020304" pitchFamily="18" charset="0"/>
            </a:endParaRPr>
          </a:p>
          <a:p>
            <a:pPr marL="0" lvl="0" indent="0">
              <a:buClr>
                <a:srgbClr val="1E5155">
                  <a:lumMod val="40000"/>
                  <a:lumOff val="60000"/>
                </a:srgbClr>
              </a:buClr>
              <a:buNone/>
            </a:pPr>
            <a:r>
              <a:rPr lang="kk-KZ" dirty="0">
                <a:solidFill>
                  <a:prstClr val="white"/>
                </a:solidFill>
                <a:latin typeface="Times New Roman" panose="02020603050405020304" pitchFamily="18" charset="0"/>
                <a:cs typeface="Times New Roman" panose="02020603050405020304" pitchFamily="18" charset="0"/>
              </a:rPr>
              <a:t>    Жұмыс көлемін есептеуге арналған кестелердің алдын –ала  дайындалған тексті болуы керек. Орындаушы тек алдын- ала қарастырылмаған мәліметтерді қолмен жазуы тиіс.</a:t>
            </a:r>
            <a:endParaRPr lang="ru-RU" dirty="0">
              <a:solidFill>
                <a:prstClr val="white"/>
              </a:solidFill>
              <a:latin typeface="Times New Roman" panose="02020603050405020304" pitchFamily="18" charset="0"/>
              <a:cs typeface="Times New Roman" panose="02020603050405020304" pitchFamily="18" charset="0"/>
            </a:endParaRPr>
          </a:p>
          <a:p>
            <a:pPr marL="0" lvl="0" indent="0">
              <a:buClr>
                <a:srgbClr val="1E5155">
                  <a:lumMod val="40000"/>
                  <a:lumOff val="60000"/>
                </a:srgbClr>
              </a:buClr>
              <a:buNone/>
            </a:pPr>
            <a:r>
              <a:rPr lang="kk-KZ" dirty="0">
                <a:solidFill>
                  <a:prstClr val="white"/>
                </a:solidFill>
                <a:latin typeface="Times New Roman" panose="02020603050405020304" pitchFamily="18" charset="0"/>
                <a:cs typeface="Times New Roman" panose="02020603050405020304" pitchFamily="18" charset="0"/>
              </a:rPr>
              <a:t>     Кестелердегі текстер барынша сығылған болып, сонымен қатар келесі сметаны құрастыру үшін жұмыстардың сипаттамасын немесе элементтердің мінездемесін өзінде қарастыру керек.</a:t>
            </a:r>
            <a:endParaRPr lang="ru-RU" dirty="0">
              <a:solidFill>
                <a:prstClr val="white"/>
              </a:solidFill>
              <a:latin typeface="Times New Roman" panose="02020603050405020304" pitchFamily="18" charset="0"/>
              <a:cs typeface="Times New Roman" panose="02020603050405020304" pitchFamily="18" charset="0"/>
            </a:endParaRPr>
          </a:p>
          <a:p>
            <a:pPr marL="0" lvl="0" indent="0">
              <a:buClr>
                <a:srgbClr val="1E5155">
                  <a:lumMod val="40000"/>
                  <a:lumOff val="60000"/>
                </a:srgbClr>
              </a:buClr>
              <a:buNone/>
            </a:pPr>
            <a:r>
              <a:rPr lang="kk-KZ" dirty="0">
                <a:solidFill>
                  <a:prstClr val="white"/>
                </a:solidFill>
                <a:latin typeface="Times New Roman" panose="02020603050405020304" pitchFamily="18" charset="0"/>
                <a:cs typeface="Times New Roman" panose="02020603050405020304" pitchFamily="18" charset="0"/>
              </a:rPr>
              <a:t>    Есептеуді жүргізу кезінде жұмыстарды анағұрлым жеңілдету үшін формулаларды қолдануға болады. Мұндай формулалар есептеулердегі көп қайталанатын мөлшелердің негізінде дайындалған.</a:t>
            </a:r>
            <a:endParaRPr lang="ru-RU" dirty="0">
              <a:solidFill>
                <a:prstClr val="white"/>
              </a:solidFill>
              <a:latin typeface="Times New Roman" panose="02020603050405020304" pitchFamily="18" charset="0"/>
              <a:cs typeface="Times New Roman" panose="02020603050405020304" pitchFamily="18" charset="0"/>
            </a:endParaRPr>
          </a:p>
          <a:p>
            <a:pPr marL="0" lvl="0" indent="0">
              <a:buClr>
                <a:srgbClr val="1E5155">
                  <a:lumMod val="40000"/>
                  <a:lumOff val="60000"/>
                </a:srgbClr>
              </a:buClr>
              <a:buNone/>
            </a:pPr>
            <a:r>
              <a:rPr lang="kk-KZ" dirty="0">
                <a:solidFill>
                  <a:prstClr val="white"/>
                </a:solidFill>
                <a:latin typeface="Times New Roman" panose="02020603050405020304" pitchFamily="18" charset="0"/>
                <a:cs typeface="Times New Roman" panose="02020603050405020304" pitchFamily="18" charset="0"/>
              </a:rPr>
              <a:t>    Ұсынылатын формулаларға тұрақты өлшемдер болып қабырғалардың ұзындығы (периметрі) және ғимараттың горизонтальды жазығының, сыртқы өсі бойынша алынған ауданы қызмет етеді. </a:t>
            </a:r>
            <a:r>
              <a:rPr lang="en-US" dirty="0" err="1">
                <a:solidFill>
                  <a:prstClr val="white"/>
                </a:solidFill>
                <a:latin typeface="Times New Roman" panose="02020603050405020304" pitchFamily="18" charset="0"/>
                <a:cs typeface="Times New Roman" panose="02020603050405020304" pitchFamily="18" charset="0"/>
              </a:rPr>
              <a:t>Бастапқы</a:t>
            </a:r>
            <a:r>
              <a:rPr lang="en-US" dirty="0">
                <a:solidFill>
                  <a:prstClr val="white"/>
                </a:solidFill>
                <a:latin typeface="Times New Roman" panose="02020603050405020304" pitchFamily="18" charset="0"/>
                <a:cs typeface="Times New Roman" panose="02020603050405020304" pitchFamily="18" charset="0"/>
              </a:rPr>
              <a:t> </a:t>
            </a:r>
            <a:r>
              <a:rPr lang="en-US" dirty="0" err="1">
                <a:solidFill>
                  <a:prstClr val="white"/>
                </a:solidFill>
                <a:latin typeface="Times New Roman" panose="02020603050405020304" pitchFamily="18" charset="0"/>
                <a:cs typeface="Times New Roman" panose="02020603050405020304" pitchFamily="18" charset="0"/>
              </a:rPr>
              <a:t>болып</a:t>
            </a:r>
            <a:r>
              <a:rPr lang="en-US" dirty="0">
                <a:solidFill>
                  <a:prstClr val="white"/>
                </a:solidFill>
                <a:latin typeface="Times New Roman" panose="02020603050405020304" pitchFamily="18" charset="0"/>
                <a:cs typeface="Times New Roman" panose="02020603050405020304" pitchFamily="18" charset="0"/>
              </a:rPr>
              <a:t> </a:t>
            </a:r>
            <a:r>
              <a:rPr lang="en-US" dirty="0" err="1">
                <a:solidFill>
                  <a:prstClr val="white"/>
                </a:solidFill>
                <a:latin typeface="Times New Roman" panose="02020603050405020304" pitchFamily="18" charset="0"/>
                <a:cs typeface="Times New Roman" panose="02020603050405020304" pitchFamily="18" charset="0"/>
              </a:rPr>
              <a:t>тұрақты</a:t>
            </a:r>
            <a:r>
              <a:rPr lang="en-US" dirty="0">
                <a:solidFill>
                  <a:prstClr val="white"/>
                </a:solidFill>
                <a:latin typeface="Times New Roman" panose="02020603050405020304" pitchFamily="18" charset="0"/>
                <a:cs typeface="Times New Roman" panose="02020603050405020304" pitchFamily="18" charset="0"/>
              </a:rPr>
              <a:t> </a:t>
            </a:r>
            <a:r>
              <a:rPr lang="en-US" dirty="0" err="1">
                <a:solidFill>
                  <a:prstClr val="white"/>
                </a:solidFill>
                <a:latin typeface="Times New Roman" panose="02020603050405020304" pitchFamily="18" charset="0"/>
                <a:cs typeface="Times New Roman" panose="02020603050405020304" pitchFamily="18" charset="0"/>
              </a:rPr>
              <a:t>өлшемдер</a:t>
            </a:r>
            <a:r>
              <a:rPr lang="en-US" dirty="0">
                <a:solidFill>
                  <a:prstClr val="white"/>
                </a:solidFill>
                <a:latin typeface="Times New Roman" panose="02020603050405020304" pitchFamily="18" charset="0"/>
                <a:cs typeface="Times New Roman" panose="02020603050405020304" pitchFamily="18" charset="0"/>
              </a:rPr>
              <a:t> </a:t>
            </a:r>
            <a:r>
              <a:rPr lang="en-US" dirty="0" err="1">
                <a:solidFill>
                  <a:prstClr val="white"/>
                </a:solidFill>
                <a:latin typeface="Times New Roman" panose="02020603050405020304" pitchFamily="18" charset="0"/>
                <a:cs typeface="Times New Roman" panose="02020603050405020304" pitchFamily="18" charset="0"/>
              </a:rPr>
              <a:t>кәдімгі</a:t>
            </a:r>
            <a:r>
              <a:rPr lang="en-US" dirty="0">
                <a:solidFill>
                  <a:prstClr val="white"/>
                </a:solidFill>
                <a:latin typeface="Times New Roman" panose="02020603050405020304" pitchFamily="18" charset="0"/>
                <a:cs typeface="Times New Roman" panose="02020603050405020304" pitchFamily="18" charset="0"/>
              </a:rPr>
              <a:t> </a:t>
            </a:r>
            <a:r>
              <a:rPr lang="en-US" dirty="0" err="1">
                <a:solidFill>
                  <a:prstClr val="white"/>
                </a:solidFill>
                <a:latin typeface="Times New Roman" panose="02020603050405020304" pitchFamily="18" charset="0"/>
                <a:cs typeface="Times New Roman" panose="02020603050405020304" pitchFamily="18" charset="0"/>
              </a:rPr>
              <a:t>ретімен</a:t>
            </a:r>
            <a:r>
              <a:rPr lang="en-US" dirty="0">
                <a:solidFill>
                  <a:prstClr val="white"/>
                </a:solidFill>
                <a:latin typeface="Times New Roman" panose="02020603050405020304" pitchFamily="18" charset="0"/>
                <a:cs typeface="Times New Roman" panose="02020603050405020304" pitchFamily="18" charset="0"/>
              </a:rPr>
              <a:t> </a:t>
            </a:r>
            <a:r>
              <a:rPr lang="en-US" dirty="0" err="1">
                <a:solidFill>
                  <a:prstClr val="white"/>
                </a:solidFill>
                <a:latin typeface="Times New Roman" panose="02020603050405020304" pitchFamily="18" charset="0"/>
                <a:cs typeface="Times New Roman" panose="02020603050405020304" pitchFamily="18" charset="0"/>
              </a:rPr>
              <a:t>есептелінеді</a:t>
            </a:r>
            <a:r>
              <a:rPr lang="en-US" dirty="0">
                <a:solidFill>
                  <a:prstClr val="white"/>
                </a:solidFill>
                <a:latin typeface="Times New Roman" panose="02020603050405020304" pitchFamily="18" charset="0"/>
                <a:cs typeface="Times New Roman" panose="02020603050405020304" pitchFamily="18" charset="0"/>
              </a:rPr>
              <a:t>.</a:t>
            </a:r>
            <a:endParaRPr lang="ru-RU" dirty="0">
              <a:solidFill>
                <a:prstClr val="white"/>
              </a:solidFill>
              <a:latin typeface="Times New Roman" panose="02020603050405020304" pitchFamily="18" charset="0"/>
              <a:cs typeface="Times New Roman" panose="02020603050405020304" pitchFamily="18" charset="0"/>
            </a:endParaRPr>
          </a:p>
          <a:p>
            <a:pPr marL="0" lvl="0" indent="0">
              <a:buClr>
                <a:srgbClr val="1E5155">
                  <a:lumMod val="40000"/>
                  <a:lumOff val="60000"/>
                </a:srgbClr>
              </a:buClr>
              <a:buNone/>
            </a:pPr>
            <a:endParaRPr lang="ru-RU" dirty="0">
              <a:solidFill>
                <a:prstClr val="white"/>
              </a:solidFill>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1107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913775" y="629921"/>
            <a:ext cx="10364452" cy="5161280"/>
          </a:xfrm>
        </p:spPr>
        <p:txBody>
          <a:bodyPr>
            <a:normAutofit/>
          </a:bodyPr>
          <a:lstStyle/>
          <a:p>
            <a:pPr marL="0" indent="0" algn="ctr">
              <a:buNone/>
            </a:pPr>
            <a:r>
              <a:rPr lang="kk-KZ" sz="2800" i="1" u="sng" dirty="0">
                <a:solidFill>
                  <a:srgbClr val="FF0000"/>
                </a:solidFill>
                <a:latin typeface="Times New Roman" panose="02020603050405020304" pitchFamily="18" charset="0"/>
                <a:cs typeface="Times New Roman" panose="02020603050405020304" pitchFamily="18" charset="0"/>
              </a:rPr>
              <a:t>Бақылау сұрақтары :</a:t>
            </a:r>
            <a:endParaRPr lang="ru-RU" sz="2800" i="1" u="sng" dirty="0">
              <a:solidFill>
                <a:srgbClr val="FF0000"/>
              </a:solidFill>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800" dirty="0" smtClean="0">
                <a:latin typeface="Times New Roman" panose="02020603050405020304" pitchFamily="18" charset="0"/>
                <a:cs typeface="Times New Roman" panose="02020603050405020304" pitchFamily="18" charset="0"/>
              </a:rPr>
              <a:t>Жұмыстардың  </a:t>
            </a:r>
            <a:r>
              <a:rPr lang="kk-KZ" sz="2800" dirty="0">
                <a:latin typeface="Times New Roman" panose="02020603050405020304" pitchFamily="18" charset="0"/>
                <a:cs typeface="Times New Roman" panose="02020603050405020304" pitchFamily="18" charset="0"/>
              </a:rPr>
              <a:t>номенклатурасы, олардың сипаттамасы мен  өлшем бірліктері  неге сәйкес болуы тиіс? </a:t>
            </a:r>
            <a:endParaRPr lang="ru-RU" sz="28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800" dirty="0">
                <a:latin typeface="Times New Roman" panose="02020603050405020304" pitchFamily="18" charset="0"/>
                <a:cs typeface="Times New Roman" panose="02020603050405020304" pitchFamily="18" charset="0"/>
              </a:rPr>
              <a:t>Жұмыс көлемінің есебі  қандай ережелері бойынша орындалуы керек?</a:t>
            </a:r>
            <a:endParaRPr lang="ru-RU" sz="28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kk-KZ" sz="2800" dirty="0">
                <a:latin typeface="Times New Roman" panose="02020603050405020304" pitchFamily="18" charset="0"/>
                <a:cs typeface="Times New Roman" panose="02020603050405020304" pitchFamily="18" charset="0"/>
              </a:rPr>
              <a:t>Анықтамада көрсетілмеген жұмыстар мен бұйымдардың көлемін есептеу кезінде, олардың сипаттамасы, номенклатурасы мен өлшеуіштері  неге сәйкес болуы тиіс? </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41149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5805</TotalTime>
  <Words>180</Words>
  <Application>Microsoft Office PowerPoint</Application>
  <PresentationFormat>Широкоэкранный</PresentationFormat>
  <Paragraphs>68</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Century Gothic</vt:lpstr>
      <vt:lpstr>Times New Roman</vt:lpstr>
      <vt:lpstr>Wingdings 3</vt:lpstr>
      <vt:lpstr>Ион</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№2 Тақырыбы : Құрылыстың сметалық құны. Құрылыс жинақтау жұмыстарының  сметалық құны</dc:title>
  <dc:creator>Aser</dc:creator>
  <cp:lastModifiedBy>Пользователь Windows</cp:lastModifiedBy>
  <cp:revision>16</cp:revision>
  <dcterms:created xsi:type="dcterms:W3CDTF">2019-12-17T18:09:27Z</dcterms:created>
  <dcterms:modified xsi:type="dcterms:W3CDTF">2020-04-02T14:24:06Z</dcterms:modified>
</cp:coreProperties>
</file>